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3ac708a91f6947c0" /><Relationship Type="http://schemas.openxmlformats.org/officeDocument/2006/relationships/extended-properties" Target="/docProps/app.xml" Id="Ra016bc357e204a9c" /><Relationship Type="http://schemas.openxmlformats.org/officeDocument/2006/relationships/officeDocument" Target="/ppt/presentation.xml" Id="R5482b911b1ab45e2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cf68ad2fef1e4e52"/>
  </p:sldMasterIdLst>
  <p:notesMasterIdLst>
    <p:notesMasterId xmlns:r="http://schemas.openxmlformats.org/officeDocument/2006/relationships" r:id="Rda5c649d8af44d90"/>
  </p:notesMasterIdLst>
  <p:sldIdLst>
    <p:sldId xmlns:r="http://schemas.openxmlformats.org/officeDocument/2006/relationships" id="256" r:id="R2d80562af05546a6"/>
    <p:sldId xmlns:r="http://schemas.openxmlformats.org/officeDocument/2006/relationships" id="257" r:id="R5abe7582476041f4"/>
    <p:sldId xmlns:r="http://schemas.openxmlformats.org/officeDocument/2006/relationships" id="258" r:id="Rd21eeb13600a45e5"/>
    <p:sldId xmlns:r="http://schemas.openxmlformats.org/officeDocument/2006/relationships" id="259" r:id="Re8bdd76643924d31"/>
    <p:sldId xmlns:r="http://schemas.openxmlformats.org/officeDocument/2006/relationships" id="260" r:id="R6655e9400880406c"/>
    <p:sldId xmlns:r="http://schemas.openxmlformats.org/officeDocument/2006/relationships" id="261" r:id="R9087bd2051494a28"/>
    <p:sldId xmlns:r="http://schemas.openxmlformats.org/officeDocument/2006/relationships" id="262" r:id="R51b09038b7ce4a43"/>
    <p:sldId xmlns:r="http://schemas.openxmlformats.org/officeDocument/2006/relationships" id="263" r:id="R9435041787124fe5"/>
    <p:sldId xmlns:r="http://schemas.openxmlformats.org/officeDocument/2006/relationships" id="264" r:id="R2dd27b9928f54c3d"/>
    <p:sldId xmlns:r="http://schemas.openxmlformats.org/officeDocument/2006/relationships" id="265" r:id="R71585da64a314177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c5847b2ee5394528" /><Relationship Type="http://schemas.openxmlformats.org/officeDocument/2006/relationships/slideMaster" Target="/ppt/slideMasters/slideMaster1.xml" Id="Rcf68ad2fef1e4e52" /><Relationship Type="http://schemas.openxmlformats.org/officeDocument/2006/relationships/notesMaster" Target="/ppt/notesMasters/notesMaster1.xml" Id="Rda5c649d8af44d90" /><Relationship Type="http://schemas.openxmlformats.org/officeDocument/2006/relationships/presProps" Target="/ppt/presProps.xml" Id="R3b51859c8663419b" /><Relationship Type="http://schemas.openxmlformats.org/officeDocument/2006/relationships/tableStyles" Target="/ppt/tableStyles.xml" Id="Rc731ee9850524bd3" /><Relationship Type="http://schemas.openxmlformats.org/officeDocument/2006/relationships/slide" Target="/ppt/slides/slide1.xml" Id="R2d80562af05546a6" /><Relationship Type="http://schemas.openxmlformats.org/officeDocument/2006/relationships/slide" Target="/ppt/slides/slide2.xml" Id="R5abe7582476041f4" /><Relationship Type="http://schemas.openxmlformats.org/officeDocument/2006/relationships/slide" Target="/ppt/slides/slide3.xml" Id="Rd21eeb13600a45e5" /><Relationship Type="http://schemas.openxmlformats.org/officeDocument/2006/relationships/slide" Target="/ppt/slides/slide4.xml" Id="Re8bdd76643924d31" /><Relationship Type="http://schemas.openxmlformats.org/officeDocument/2006/relationships/slide" Target="/ppt/slides/slide5.xml" Id="R6655e9400880406c" /><Relationship Type="http://schemas.openxmlformats.org/officeDocument/2006/relationships/slide" Target="/ppt/slides/slide6.xml" Id="R9087bd2051494a28" /><Relationship Type="http://schemas.openxmlformats.org/officeDocument/2006/relationships/slide" Target="/ppt/slides/slide7.xml" Id="R51b09038b7ce4a43" /><Relationship Type="http://schemas.openxmlformats.org/officeDocument/2006/relationships/slide" Target="/ppt/slides/slide8.xml" Id="R9435041787124fe5" /><Relationship Type="http://schemas.openxmlformats.org/officeDocument/2006/relationships/slide" Target="/ppt/slides/slide9.xml" Id="R2dd27b9928f54c3d" /><Relationship Type="http://schemas.openxmlformats.org/officeDocument/2006/relationships/slide" Target="/ppt/slides/slide10.xml" Id="R71585da64a314177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65c58e7ede694628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43550099e7c54e57" /><Relationship Type="http://schemas.openxmlformats.org/officeDocument/2006/relationships/notesMaster" Target="/ppt/notesMasters/notesMaster1.xml" Id="Rdf11deef64b54d9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8610bda6b2234746" /><Relationship Type="http://schemas.openxmlformats.org/officeDocument/2006/relationships/notesMaster" Target="/ppt/notesMasters/notesMaster1.xml" Id="Redf88a114e134683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33f16a8f3ff44728" /><Relationship Type="http://schemas.openxmlformats.org/officeDocument/2006/relationships/notesMaster" Target="/ppt/notesMasters/notesMaster1.xml" Id="R7ad8341ed7a14b64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aba2577d1ac44a49" /><Relationship Type="http://schemas.openxmlformats.org/officeDocument/2006/relationships/notesMaster" Target="/ppt/notesMasters/notesMaster1.xml" Id="Ra868c6711af04403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559c401907c34593" /><Relationship Type="http://schemas.openxmlformats.org/officeDocument/2006/relationships/notesMaster" Target="/ppt/notesMasters/notesMaster1.xml" Id="Rc7b9be72b4464f7b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8951787d6f8b4145" /><Relationship Type="http://schemas.openxmlformats.org/officeDocument/2006/relationships/notesMaster" Target="/ppt/notesMasters/notesMaster1.xml" Id="R0a49e6f9d66c4705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93bb7fc8a8374067" /><Relationship Type="http://schemas.openxmlformats.org/officeDocument/2006/relationships/notesMaster" Target="/ppt/notesMasters/notesMaster1.xml" Id="R59adf714de9f4875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fb779c429a074d88" /><Relationship Type="http://schemas.openxmlformats.org/officeDocument/2006/relationships/notesMaster" Target="/ppt/notesMasters/notesMaster1.xml" Id="Ra32af0b4dd6946d4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475e9e2776c84a57" /><Relationship Type="http://schemas.openxmlformats.org/officeDocument/2006/relationships/notesMaster" Target="/ppt/notesMasters/notesMaster1.xml" Id="Reb8377d142fe4f48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d65ba32a9b9449e7" /><Relationship Type="http://schemas.openxmlformats.org/officeDocument/2006/relationships/notesMaster" Target="/ppt/notesMasters/notesMaster1.xml" Id="R86fe093d8ba545a9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8ebbce8e4ab549ee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e15eec04a5c3462f" /><Relationship Type="http://schemas.openxmlformats.org/officeDocument/2006/relationships/slideLayout" Target="/ppt/slideLayouts/slideLayout1.xml" Id="R24b29908441c41d9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24b29908441c41d9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1d9f28ccf674910" /><Relationship Type="http://schemas.openxmlformats.org/officeDocument/2006/relationships/image" Target="/ppt/media/image.png" Id="R6e589445f93f4c9f" /><Relationship Type="http://schemas.openxmlformats.org/officeDocument/2006/relationships/notesSlide" Target="/ppt/notesSlides/notesSlide1.xml" Id="R82fd64b72be84d23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4f1d328337e43d8" /><Relationship Type="http://schemas.openxmlformats.org/officeDocument/2006/relationships/image" Target="/ppt/media/image11.png" Id="Rf08cdaaf1c464338" /><Relationship Type="http://schemas.openxmlformats.org/officeDocument/2006/relationships/notesSlide" Target="/ppt/notesSlides/notesSlide10.xml" Id="R7140480597e2421e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273186f28404554" /><Relationship Type="http://schemas.openxmlformats.org/officeDocument/2006/relationships/image" Target="/ppt/media/image2.png" Id="R7c04085b159d4fd6" /><Relationship Type="http://schemas.openxmlformats.org/officeDocument/2006/relationships/notesSlide" Target="/ppt/notesSlides/notesSlide2.xml" Id="Rc9fed89740674e0e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1eaa295207d48d4" /><Relationship Type="http://schemas.openxmlformats.org/officeDocument/2006/relationships/image" Target="/ppt/media/image3.png" Id="Ra689f3a50b084247" /><Relationship Type="http://schemas.openxmlformats.org/officeDocument/2006/relationships/notesSlide" Target="/ppt/notesSlides/notesSlide3.xml" Id="R247fef8652c44c2e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d1d122b7bef4991" /><Relationship Type="http://schemas.openxmlformats.org/officeDocument/2006/relationships/image" Target="/ppt/media/image4.png" Id="Radde40c0ffa647b1" /><Relationship Type="http://schemas.openxmlformats.org/officeDocument/2006/relationships/image" Target="/ppt/media/image5.png" Id="Rf5eee4a7c42c49cc" /><Relationship Type="http://schemas.openxmlformats.org/officeDocument/2006/relationships/notesSlide" Target="/ppt/notesSlides/notesSlide4.xml" Id="R3ae5db1ceabc47df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9b6f7c90b4e4cbb" /><Relationship Type="http://schemas.openxmlformats.org/officeDocument/2006/relationships/image" Target="/ppt/media/image6.png" Id="R790b24c433374fbc" /><Relationship Type="http://schemas.openxmlformats.org/officeDocument/2006/relationships/notesSlide" Target="/ppt/notesSlides/notesSlide5.xml" Id="Rcd62a1f5d7b34fef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b3a1de700ed4a1b" /><Relationship Type="http://schemas.openxmlformats.org/officeDocument/2006/relationships/image" Target="/ppt/media/image7.png" Id="Rd2a8ede4a89d4c82" /><Relationship Type="http://schemas.openxmlformats.org/officeDocument/2006/relationships/notesSlide" Target="/ppt/notesSlides/notesSlide6.xml" Id="R91a6d30a01d044a5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5b3e141a513454e" /><Relationship Type="http://schemas.openxmlformats.org/officeDocument/2006/relationships/image" Target="/ppt/media/image8.png" Id="Ra75d8d8a10284493" /><Relationship Type="http://schemas.openxmlformats.org/officeDocument/2006/relationships/notesSlide" Target="/ppt/notesSlides/notesSlide7.xml" Id="R491baccb5c554b9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f0952cd2de04492" /><Relationship Type="http://schemas.openxmlformats.org/officeDocument/2006/relationships/image" Target="/ppt/media/image9.png" Id="Rafc2b7fb193d4be9" /><Relationship Type="http://schemas.openxmlformats.org/officeDocument/2006/relationships/notesSlide" Target="/ppt/notesSlides/notesSlide8.xml" Id="R770718b9e73d4908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a2abf514e0c4fca" /><Relationship Type="http://schemas.openxmlformats.org/officeDocument/2006/relationships/image" Target="/ppt/media/image10.png" Id="R532501f00b384d6f" /><Relationship Type="http://schemas.openxmlformats.org/officeDocument/2006/relationships/notesSlide" Target="/ppt/notesSlides/notesSlide9.xml" Id="R9b238b656d184a42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F6FBF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21DB432F-94CD-4082-A29A-947E9F12ED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6FBFC"/>
          </a:solidFill>
          <a:ln xmlns:a="http://schemas.openxmlformats.org/drawingml/2006/main" w="0">
            <a:solidFill>
              <a:srgbClr val="F6FBFC"/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175B4CF-B026-4E05-AD2C-96C7616052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857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8A6"/>
          </a:solidFill>
          <a:ln xmlns:a="http://schemas.openxmlformats.org/drawingml/2006/main" w="0">
            <a:solidFill>
              <a:srgbClr val="16B8A6"/>
            </a:solidFill>
            <a:prstDash val="solid"/>
          </a:ln>
        </p:spPr>
      </p:sp>
      <p:pic>
        <p:nvPicPr>
          <p:cNvPr id="1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e589445f93f4c9f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66750" y="685800"/>
            <a:ext cx="1619250" cy="1619250"/>
          </a:xfrm>
          <a:prstGeom xmlns:a="http://schemas.openxmlformats.org/drawingml/2006/main" prst="roundRect">
            <a:avLst>
              <a:gd name="adj" fmla="val 14118"/>
            </a:avLst>
          </a:prstGeom>
        </p:spPr>
      </p:pic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D524303-633A-4E83-A681-C9A406C078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67000" y="1009650"/>
            <a:ext cx="7810500" cy="723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4050" b="1">
                <a:solidFill>
                  <a:srgbClr val="07152F"/>
                </a:solidFill>
              </a:defRPr>
            </a:pPr>
            <a:r>
              <a:rPr sz="4050" b="1">
                <a:solidFill>
                  <a:srgbClr val="07152F"/>
                </a:solidFill>
              </a:rPr>
              <a:t>NGIE-AI Platform Architecture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2501377-9415-41FC-8897-8E0C6E5787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05100" y="1885950"/>
            <a:ext cx="762000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800">
                <a:solidFill>
                  <a:srgbClr val="425466"/>
                </a:solidFill>
              </a:defRPr>
            </a:pPr>
            <a:r>
              <a:rPr sz="1800">
                <a:solidFill>
                  <a:srgbClr val="425466"/>
                </a:solidFill>
              </a:rPr>
              <a:t>A client-ready business knowledge platform for promoting ecosystem domains, packaging services, and generating growth assessments.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3C0BF85-6428-44A1-B835-953AFF66AC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05100" y="3028950"/>
            <a:ext cx="1790700" cy="3238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6B8A6"/>
          </a:solidFill>
          <a:ln xmlns:a="http://schemas.openxmlformats.org/drawingml/2006/main" w="0">
            <a:solidFill>
              <a:srgbClr val="16B8A6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FFFFFF"/>
                </a:solidFill>
              </a:defRPr>
            </a:pPr>
            <a:r>
              <a:rPr sz="1125" b="1">
                <a:solidFill>
                  <a:srgbClr val="FFFFFF"/>
                </a:solidFill>
              </a:rPr>
              <a:t>DEMO PRESENTATION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F768EC96-FBB6-4CCF-AE86-6D3F01BBF7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67250" y="3028950"/>
            <a:ext cx="2133600" cy="3238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6C3FD1"/>
          </a:solidFill>
          <a:ln xmlns:a="http://schemas.openxmlformats.org/drawingml/2006/main" w="0">
            <a:solidFill>
              <a:srgbClr val="6C3FD1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FFFFFF"/>
                </a:solidFill>
              </a:defRPr>
            </a:pPr>
            <a:r>
              <a:rPr sz="1125" b="1">
                <a:solidFill>
                  <a:srgbClr val="FFFFFF"/>
                </a:solidFill>
              </a:rPr>
              <a:t>NO AI API DEPENDENCY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750B620-5EDA-4D63-BC0F-7E4A31E97F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5848350"/>
            <a:ext cx="64770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500" b="1">
                <a:solidFill>
                  <a:srgbClr val="07152F"/>
                </a:solidFill>
              </a:defRPr>
            </a:pPr>
            <a:r>
              <a:rPr sz="1500" b="1">
                <a:solidFill>
                  <a:srgbClr val="07152F"/>
                </a:solidFill>
              </a:rPr>
              <a:t>Built for North Georgia Innovation Ecosystem</a:t>
            </a:r>
          </a:p>
        </p:txBody>
      </p:sp>
    </p:spTree>
    <p:extLst>
      <p:ext uri="{BB962C8B-B14F-4D97-AF65-F5344CB8AC3E}">
        <p14:creationId xmlns:p14="http://schemas.microsoft.com/office/powerpoint/2010/main" val="1332380575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F6FBF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1ECF6B1C-C70C-4ED2-9DB9-F4424B2958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6FBFC"/>
          </a:solidFill>
          <a:ln xmlns:a="http://schemas.openxmlformats.org/drawingml/2006/main" w="0">
            <a:solidFill>
              <a:srgbClr val="F6FBFC"/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A9DD475B-519E-4CCD-9A44-14A69EC9E1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857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8A6"/>
          </a:solidFill>
          <a:ln xmlns:a="http://schemas.openxmlformats.org/drawingml/2006/main" w="0">
            <a:solidFill>
              <a:srgbClr val="16B8A6"/>
            </a:solidFill>
            <a:prstDash val="solid"/>
          </a:ln>
        </p:spPr>
      </p:sp>
      <p:pic>
        <p:nvPicPr>
          <p:cNvPr id="1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08cdaaf1c464338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62000" y="742950"/>
            <a:ext cx="1428750" cy="1428750"/>
          </a:xfrm>
          <a:prstGeom xmlns:a="http://schemas.openxmlformats.org/drawingml/2006/main" prst="roundRect">
            <a:avLst>
              <a:gd name="adj" fmla="val 16000"/>
            </a:avLst>
          </a:prstGeom>
        </p:spPr>
      </p:pic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98E7C15-2123-4F7E-96CB-DA885A364A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67000" y="952500"/>
            <a:ext cx="80962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3450" b="1">
                <a:solidFill>
                  <a:srgbClr val="07152F"/>
                </a:solidFill>
              </a:defRPr>
            </a:pPr>
            <a:r>
              <a:rPr sz="3450" b="1">
                <a:solidFill>
                  <a:srgbClr val="07152F"/>
                </a:solidFill>
              </a:rPr>
              <a:t>The next client conversation can start with an assessment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61855F9-C641-4B1D-B798-6F4D28F737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05100" y="2238375"/>
            <a:ext cx="75247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725">
                <a:solidFill>
                  <a:srgbClr val="425466"/>
                </a:solidFill>
              </a:defRPr>
            </a:pPr>
            <a:r>
              <a:rPr sz="1725">
                <a:solidFill>
                  <a:srgbClr val="425466"/>
                </a:solidFill>
              </a:rPr>
              <a:t>Use NGIE-AI to promote the ecosystem domains, qualify local businesses, recommend the right services, and turn knowledge into client-ready delivery assets.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3F86220-9160-468C-AAE8-67102CDDC4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24150" y="3543300"/>
            <a:ext cx="6191250" cy="1571625"/>
          </a:xfrm>
          <a:prstGeom xmlns:a="http://schemas.openxmlformats.org/drawingml/2006/main" prst="roundRect">
            <a:avLst>
              <a:gd name="adj" fmla="val 9697"/>
            </a:avLst>
          </a:prstGeom>
          <a:solidFill xmlns:a="http://schemas.openxmlformats.org/drawingml/2006/main">
            <a:srgbClr val="07152F"/>
          </a:solidFill>
          <a:ln xmlns:a="http://schemas.openxmlformats.org/drawingml/2006/main" w="9525">
            <a:solidFill>
              <a:srgbClr val="07152F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E46C86D-0977-4882-818B-D704C22338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05150" y="3829050"/>
            <a:ext cx="5524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500" b="1">
                <a:solidFill>
                  <a:srgbClr val="16B8A6"/>
                </a:solidFill>
              </a:defRPr>
            </a:pPr>
            <a:r>
              <a:rPr sz="1500" b="1">
                <a:solidFill>
                  <a:srgbClr val="16B8A6"/>
                </a:solidFill>
              </a:rPr>
              <a:t>Suggested call to action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7F78A68-365E-4D9A-AEE7-EB1F97FB6D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05150" y="4229100"/>
            <a:ext cx="5334000" cy="704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800" b="1">
                <a:solidFill>
                  <a:srgbClr val="FFFFFF"/>
                </a:solidFill>
              </a:defRPr>
            </a:pPr>
            <a:r>
              <a:rPr sz="1800" b="1">
                <a:solidFill>
                  <a:srgbClr val="FFFFFF"/>
                </a:solidFill>
              </a:rPr>
              <a:t>Book a platform demo and run one sample assessment for your business.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61DE4BB-9AEA-4A80-9575-ED6BCA3239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24150" y="5448300"/>
            <a:ext cx="2038350" cy="3238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16B8A6"/>
          </a:solidFill>
          <a:ln xmlns:a="http://schemas.openxmlformats.org/drawingml/2006/main" w="0">
            <a:solidFill>
              <a:srgbClr val="16B8A6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FFFFFF"/>
                </a:solidFill>
              </a:defRPr>
            </a:pPr>
            <a:r>
              <a:rPr sz="1125" b="1">
                <a:solidFill>
                  <a:srgbClr val="FFFFFF"/>
                </a:solidFill>
              </a:rPr>
              <a:t>Growth assessments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9F6F5AC-966A-4C3C-9B79-09F47FB3F5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53000" y="5448300"/>
            <a:ext cx="2000250" cy="3238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6C3FD1"/>
          </a:solidFill>
          <a:ln xmlns:a="http://schemas.openxmlformats.org/drawingml/2006/main" w="0">
            <a:solidFill>
              <a:srgbClr val="6C3FD1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FFFFFF"/>
                </a:solidFill>
              </a:defRPr>
            </a:pPr>
            <a:r>
              <a:rPr sz="1125" b="1">
                <a:solidFill>
                  <a:srgbClr val="FFFFFF"/>
                </a:solidFill>
              </a:rPr>
              <a:t>Platform services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A9569259-2568-4F45-8F0C-A1356A63C0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43750" y="5448300"/>
            <a:ext cx="2038350" cy="323850"/>
          </a:xfrm>
          <a:prstGeom xmlns:a="http://schemas.openxmlformats.org/drawingml/2006/main" prst="roundRect">
            <a:avLst>
              <a:gd name="adj" fmla="val 50000"/>
            </a:avLst>
          </a:prstGeom>
          <a:solidFill xmlns:a="http://schemas.openxmlformats.org/drawingml/2006/main">
            <a:srgbClr val="0C74D9"/>
          </a:solidFill>
          <a:ln xmlns:a="http://schemas.openxmlformats.org/drawingml/2006/main" w="0">
            <a:solidFill>
              <a:srgbClr val="0C74D9"/>
            </a:solidFill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FFFFFF"/>
                </a:solidFill>
              </a:defRPr>
            </a:pPr>
            <a:r>
              <a:rPr sz="1125" b="1">
                <a:solidFill>
                  <a:srgbClr val="FFFFFF"/>
                </a:solidFill>
              </a:rPr>
              <a:t>Industry solutions</a:t>
            </a:r>
          </a:p>
        </p:txBody>
      </p:sp>
    </p:spTree>
    <p:extLst>
      <p:ext uri="{BB962C8B-B14F-4D97-AF65-F5344CB8AC3E}">
        <p14:creationId xmlns:p14="http://schemas.microsoft.com/office/powerpoint/2010/main" val="274966878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F6FBF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B6953FAE-2E62-4D4D-BBD6-FBBDE77938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6FBFC"/>
          </a:solidFill>
          <a:ln xmlns:a="http://schemas.openxmlformats.org/drawingml/2006/main" w="0">
            <a:solidFill>
              <a:srgbClr val="F6FBFC"/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743D30F-CE51-44DF-B4EF-EA174660D6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857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8A6"/>
          </a:solidFill>
          <a:ln xmlns:a="http://schemas.openxmlformats.org/drawingml/2006/main" w="0">
            <a:solidFill>
              <a:srgbClr val="16B8A6"/>
            </a:solidFill>
            <a:prstDash val="solid"/>
          </a:ln>
        </p:spPr>
      </p:sp>
      <p:pic>
        <p:nvPicPr>
          <p:cNvPr id="1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c04085b159d4fd6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09600" y="400050"/>
            <a:ext cx="552450" cy="552450"/>
          </a:xfrm>
          <a:prstGeom xmlns:a="http://schemas.openxmlformats.org/drawingml/2006/main" prst="roundRect">
            <a:avLst>
              <a:gd name="adj" fmla="val 20690"/>
            </a:avLst>
          </a:prstGeom>
        </p:spPr>
      </p:pic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1FF2C6E0-AD90-4A4C-9FC2-7EFDCCE321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419100"/>
            <a:ext cx="6858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16B8A6"/>
                </a:solidFill>
              </a:defRPr>
            </a:pPr>
            <a:r>
              <a:rPr sz="975" b="1">
                <a:solidFill>
                  <a:srgbClr val="16B8A6"/>
                </a:solidFill>
              </a:rPr>
              <a:t>THE CLIENT OPPORTUNITY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CE1D24B-37D8-4E7F-B9B4-9006FB603A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733425"/>
            <a:ext cx="933450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850" b="1">
                <a:solidFill>
                  <a:srgbClr val="07152F"/>
                </a:solidFill>
              </a:defRPr>
            </a:pPr>
            <a:r>
              <a:rPr sz="2850" b="1">
                <a:solidFill>
                  <a:srgbClr val="07152F"/>
                </a:solidFill>
              </a:rPr>
              <a:t>Local businesses need a clearer path to growth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25FFEF9-E0AD-4C9D-A1B1-07335C9B00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1314450"/>
            <a:ext cx="88582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425">
                <a:solidFill>
                  <a:srgbClr val="425466"/>
                </a:solidFill>
              </a:defRPr>
            </a:pPr>
            <a:r>
              <a:rPr sz="1425">
                <a:solidFill>
                  <a:srgbClr val="425466"/>
                </a:solidFill>
              </a:rPr>
              <a:t>NGIE-AI turns scattered websites, tools, ideas, and customer interactions into a structured business growth conversation.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485F9D3D-7A54-4F1C-8A6A-C4239B57BE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419350"/>
            <a:ext cx="3238500" cy="2476500"/>
          </a:xfrm>
          <a:prstGeom xmlns:a="http://schemas.openxmlformats.org/drawingml/2006/main" prst="roundRect">
            <a:avLst>
              <a:gd name="adj" fmla="val 6154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0ED8BFA5-0DEC-493F-B6D7-B438F68851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2686050"/>
            <a:ext cx="27051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07152F"/>
                </a:solidFill>
              </a:defRPr>
            </a:pPr>
            <a:r>
              <a:rPr sz="1950" b="1">
                <a:solidFill>
                  <a:srgbClr val="07152F"/>
                </a:solidFill>
              </a:rPr>
              <a:t>Confusing vendor market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A0E46807-33AC-4E3E-9926-DD1EB2AD9F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3333750"/>
            <a:ext cx="2705100" cy="1143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425466"/>
                </a:solidFill>
              </a:defRPr>
            </a:pPr>
            <a:r>
              <a:rPr sz="1350">
                <a:solidFill>
                  <a:srgbClr val="425466"/>
                </a:solidFill>
              </a:rPr>
              <a:t>Business owners hear about websites, SEO, automation, AI, CRM, ecommerce, and training, but rarely get a practical roadmap.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AE1F9A29-7485-42B8-8033-BBAA2B95F3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38650" y="2419350"/>
            <a:ext cx="3238500" cy="2476500"/>
          </a:xfrm>
          <a:prstGeom xmlns:a="http://schemas.openxmlformats.org/drawingml/2006/main" prst="roundRect">
            <a:avLst>
              <a:gd name="adj" fmla="val 6154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E2DD8B1-F66C-4013-8BDE-57C518F41C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05350" y="2686050"/>
            <a:ext cx="27051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07152F"/>
                </a:solidFill>
              </a:defRPr>
            </a:pPr>
            <a:r>
              <a:rPr sz="1950" b="1">
                <a:solidFill>
                  <a:srgbClr val="07152F"/>
                </a:solidFill>
              </a:rPr>
              <a:t>Disconnected local knowledge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A7569D68-AE88-4448-BD38-3FEC0E0895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05350" y="3333750"/>
            <a:ext cx="2705100" cy="1143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425466"/>
                </a:solidFill>
              </a:defRPr>
            </a:pPr>
            <a:r>
              <a:rPr sz="1350">
                <a:solidFill>
                  <a:srgbClr val="425466"/>
                </a:solidFill>
              </a:rPr>
              <a:t>Your ecosystem domains contain services, offers, events, products, and operational insight that should work together.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55635E51-14AB-4464-A0A2-E07F58B0E8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53400" y="2419350"/>
            <a:ext cx="3238500" cy="2476500"/>
          </a:xfrm>
          <a:prstGeom xmlns:a="http://schemas.openxmlformats.org/drawingml/2006/main" prst="roundRect">
            <a:avLst>
              <a:gd name="adj" fmla="val 6154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4BCAF2F2-F372-4186-BAD0-9DE8609004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0100" y="2686050"/>
            <a:ext cx="27051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07152F"/>
                </a:solidFill>
              </a:defRPr>
            </a:pPr>
            <a:r>
              <a:rPr sz="1950" b="1">
                <a:solidFill>
                  <a:srgbClr val="07152F"/>
                </a:solidFill>
              </a:rPr>
              <a:t>Assessment-led sales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485542D8-0C5E-4F84-99A9-ECE95F09BB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0100" y="3333750"/>
            <a:ext cx="2705100" cy="1143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425466"/>
                </a:solidFill>
              </a:defRPr>
            </a:pPr>
            <a:r>
              <a:rPr sz="1350">
                <a:solidFill>
                  <a:srgbClr val="425466"/>
                </a:solidFill>
              </a:rPr>
              <a:t>A structured assessment lets prospects see their gaps, priorities, recommended services, and next steps.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648F6223-BEF9-4889-95FD-6173243624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5638800"/>
            <a:ext cx="9715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800" b="1">
                <a:solidFill>
                  <a:srgbClr val="07152F"/>
                </a:solidFill>
              </a:defRPr>
            </a:pPr>
            <a:r>
              <a:rPr sz="1800" b="1">
                <a:solidFill>
                  <a:srgbClr val="07152F"/>
                </a:solidFill>
              </a:rPr>
              <a:t>The platform gives every domain a shared backbone for lead generation, recommendations, and client delivery.</a:t>
            </a:r>
          </a:p>
        </p:txBody>
      </p:sp>
    </p:spTree>
    <p:extLst>
      <p:ext uri="{BB962C8B-B14F-4D97-AF65-F5344CB8AC3E}">
        <p14:creationId xmlns:p14="http://schemas.microsoft.com/office/powerpoint/2010/main" val="1553458179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F6FBF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639E2B7A-C72E-4F11-BB5B-806D32104F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6FBFC"/>
          </a:solidFill>
          <a:ln xmlns:a="http://schemas.openxmlformats.org/drawingml/2006/main" w="0">
            <a:solidFill>
              <a:srgbClr val="F6FBFC"/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C8BD781-703C-4ACC-B8C8-68F9D66593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857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8A6"/>
          </a:solidFill>
          <a:ln xmlns:a="http://schemas.openxmlformats.org/drawingml/2006/main" w="0">
            <a:solidFill>
              <a:srgbClr val="16B8A6"/>
            </a:solidFill>
            <a:prstDash val="solid"/>
          </a:ln>
        </p:spPr>
      </p:sp>
      <p:pic>
        <p:nvPicPr>
          <p:cNvPr id="3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689f3a50b084247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09600" y="400050"/>
            <a:ext cx="552450" cy="552450"/>
          </a:xfrm>
          <a:prstGeom xmlns:a="http://schemas.openxmlformats.org/drawingml/2006/main" prst="roundRect">
            <a:avLst>
              <a:gd name="adj" fmla="val 20690"/>
            </a:avLst>
          </a:prstGeom>
        </p:spPr>
      </p:pic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569252E-AD0F-4671-8E15-1824A3A11C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419100"/>
            <a:ext cx="6858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16B8A6"/>
                </a:solidFill>
              </a:defRPr>
            </a:pPr>
            <a:r>
              <a:rPr sz="975" b="1">
                <a:solidFill>
                  <a:srgbClr val="16B8A6"/>
                </a:solidFill>
              </a:rPr>
              <a:t>WHAT NGIE-AI IS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40E48C8-5B50-4190-B98A-CED396861C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733425"/>
            <a:ext cx="933450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850" b="1">
                <a:solidFill>
                  <a:srgbClr val="07152F"/>
                </a:solidFill>
              </a:defRPr>
            </a:pPr>
            <a:r>
              <a:rPr sz="2850" b="1">
                <a:solidFill>
                  <a:srgbClr val="07152F"/>
                </a:solidFill>
              </a:rPr>
              <a:t>NGIE-AI is a deterministic Business Knowledge OS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F1F2152F-AF03-4D06-AB4A-0A1C08821D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1314450"/>
            <a:ext cx="88582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425">
                <a:solidFill>
                  <a:srgbClr val="425466"/>
                </a:solidFill>
              </a:defRPr>
            </a:pPr>
            <a:r>
              <a:rPr sz="1425">
                <a:solidFill>
                  <a:srgbClr val="425466"/>
                </a:solidFill>
              </a:rPr>
              <a:t>It converts ecosystem websites into structured knowledge, relationships, business intelligence, and client-ready assessments without AI APIs.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14C0027-CF1E-486D-AC74-AE281D196F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571750"/>
            <a:ext cx="1428750" cy="895350"/>
          </a:xfrm>
          <a:prstGeom xmlns:a="http://schemas.openxmlformats.org/drawingml/2006/main" prst="roundRect">
            <a:avLst>
              <a:gd name="adj" fmla="val 1702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02526397-7BCE-4F73-BA5B-63E148E652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724150"/>
            <a:ext cx="12001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250" b="1">
                <a:solidFill>
                  <a:srgbClr val="07152F"/>
                </a:solidFill>
              </a:defRPr>
            </a:pPr>
            <a:r>
              <a:rPr sz="2250" b="1">
                <a:solidFill>
                  <a:srgbClr val="07152F"/>
                </a:solidFill>
              </a:rPr>
              <a:t>137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E0D74A1-93F6-4CED-B165-A28B8D70CC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105150"/>
            <a:ext cx="1200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125">
                <a:solidFill>
                  <a:srgbClr val="6B7C8F"/>
                </a:solidFill>
              </a:defRPr>
            </a:pPr>
            <a:r>
              <a:rPr sz="1125">
                <a:solidFill>
                  <a:srgbClr val="6B7C8F"/>
                </a:solidFill>
              </a:rPr>
              <a:t>knowledge objects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A9A936BD-F7DC-4262-8E36-13E8E98872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71750" y="2571750"/>
            <a:ext cx="1428750" cy="895350"/>
          </a:xfrm>
          <a:prstGeom xmlns:a="http://schemas.openxmlformats.org/drawingml/2006/main" prst="roundRect">
            <a:avLst>
              <a:gd name="adj" fmla="val 1702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1BB2236B-0DE1-4908-99BF-C28AD3D82E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86050" y="2724150"/>
            <a:ext cx="12001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250" b="1">
                <a:solidFill>
                  <a:srgbClr val="07152F"/>
                </a:solidFill>
              </a:defRPr>
            </a:pPr>
            <a:r>
              <a:rPr sz="2250" b="1">
                <a:solidFill>
                  <a:srgbClr val="07152F"/>
                </a:solidFill>
              </a:rPr>
              <a:t>6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C5EBC12-D9B3-4D5E-96D9-4526546BAC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86050" y="3105150"/>
            <a:ext cx="1200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125">
                <a:solidFill>
                  <a:srgbClr val="6B7C8F"/>
                </a:solidFill>
              </a:defRPr>
            </a:pPr>
            <a:r>
              <a:rPr sz="1125">
                <a:solidFill>
                  <a:srgbClr val="6B7C8F"/>
                </a:solidFill>
              </a:rPr>
              <a:t>active websites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48E89068-610B-4B5C-9E2C-A59642EB83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2571750"/>
            <a:ext cx="1428750" cy="895350"/>
          </a:xfrm>
          <a:prstGeom xmlns:a="http://schemas.openxmlformats.org/drawingml/2006/main" prst="roundRect">
            <a:avLst>
              <a:gd name="adj" fmla="val 1702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789F65E-F21F-49E0-A2DC-0AE4857C71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00550" y="2724150"/>
            <a:ext cx="12001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250" b="1">
                <a:solidFill>
                  <a:srgbClr val="07152F"/>
                </a:solidFill>
              </a:defRPr>
            </a:pPr>
            <a:r>
              <a:rPr sz="2250" b="1">
                <a:solidFill>
                  <a:srgbClr val="07152F"/>
                </a:solidFill>
              </a:rPr>
              <a:t>859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DD9970EB-3AAE-4A45-9EA1-C4B471AF11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00550" y="3105150"/>
            <a:ext cx="1200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125">
                <a:solidFill>
                  <a:srgbClr val="6B7C8F"/>
                </a:solidFill>
              </a:defRPr>
            </a:pPr>
            <a:r>
              <a:rPr sz="1125">
                <a:solidFill>
                  <a:srgbClr val="6B7C8F"/>
                </a:solidFill>
              </a:rPr>
              <a:t>graph nodes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D818297-9B60-49E7-85C2-FE6E03BE94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00750" y="2571750"/>
            <a:ext cx="1428750" cy="895350"/>
          </a:xfrm>
          <a:prstGeom xmlns:a="http://schemas.openxmlformats.org/drawingml/2006/main" prst="roundRect">
            <a:avLst>
              <a:gd name="adj" fmla="val 1702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4D4D63A1-0498-4895-B163-53C238C38F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15050" y="2724150"/>
            <a:ext cx="12001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250" b="1">
                <a:solidFill>
                  <a:srgbClr val="07152F"/>
                </a:solidFill>
              </a:defRPr>
            </a:pPr>
            <a:r>
              <a:rPr sz="2250" b="1">
                <a:solidFill>
                  <a:srgbClr val="07152F"/>
                </a:solidFill>
              </a:rPr>
              <a:t>2,958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FA1A92C-2B85-465A-9004-3CBC8F6605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15050" y="3105150"/>
            <a:ext cx="1200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125">
                <a:solidFill>
                  <a:srgbClr val="6B7C8F"/>
                </a:solidFill>
              </a:defRPr>
            </a:pPr>
            <a:r>
              <a:rPr sz="1125">
                <a:solidFill>
                  <a:srgbClr val="6B7C8F"/>
                </a:solidFill>
              </a:rPr>
              <a:t>graph edges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98D5165F-374B-4D0E-85F9-E8EEB875D0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2571750"/>
            <a:ext cx="1428750" cy="895350"/>
          </a:xfrm>
          <a:prstGeom xmlns:a="http://schemas.openxmlformats.org/drawingml/2006/main" prst="roundRect">
            <a:avLst>
              <a:gd name="adj" fmla="val 1702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F3EFC07B-8D86-4C46-95C2-8017C7928E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29550" y="2724150"/>
            <a:ext cx="12001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250" b="1">
                <a:solidFill>
                  <a:srgbClr val="07152F"/>
                </a:solidFill>
              </a:defRPr>
            </a:pPr>
            <a:r>
              <a:rPr sz="2250" b="1">
                <a:solidFill>
                  <a:srgbClr val="07152F"/>
                </a:solidFill>
              </a:rPr>
              <a:t>29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0D2CE1EC-C3D9-437B-945D-B5D6E85AA1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29550" y="3105150"/>
            <a:ext cx="1200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125">
                <a:solidFill>
                  <a:srgbClr val="6B7C8F"/>
                </a:solidFill>
              </a:defRPr>
            </a:pPr>
            <a:r>
              <a:rPr sz="1125">
                <a:solidFill>
                  <a:srgbClr val="6B7C8F"/>
                </a:solidFill>
              </a:rPr>
              <a:t>approved objects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3A711015-9085-408E-8648-14B7B0F946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29750" y="2571750"/>
            <a:ext cx="1428750" cy="895350"/>
          </a:xfrm>
          <a:prstGeom xmlns:a="http://schemas.openxmlformats.org/drawingml/2006/main" prst="roundRect">
            <a:avLst>
              <a:gd name="adj" fmla="val 1702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7BB5651A-1A7B-4402-9806-E20547EACD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2724150"/>
            <a:ext cx="12001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250" b="1">
                <a:solidFill>
                  <a:srgbClr val="07152F"/>
                </a:solidFill>
              </a:defRPr>
            </a:pPr>
            <a:r>
              <a:rPr sz="2250" b="1">
                <a:solidFill>
                  <a:srgbClr val="07152F"/>
                </a:solidFill>
              </a:rPr>
              <a:t>0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05A1B023-1DA4-406C-AF93-2A9E9814C3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3105150"/>
            <a:ext cx="1200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125">
                <a:solidFill>
                  <a:srgbClr val="6B7C8F"/>
                </a:solidFill>
              </a:defRPr>
            </a:pPr>
            <a:r>
              <a:rPr sz="1125">
                <a:solidFill>
                  <a:srgbClr val="6B7C8F"/>
                </a:solidFill>
              </a:rPr>
              <a:t>AI API calls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969EB65C-14A2-4FCE-91E6-CA4913B2D6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4171950"/>
            <a:ext cx="9944100" cy="1047750"/>
          </a:xfrm>
          <a:prstGeom xmlns:a="http://schemas.openxmlformats.org/drawingml/2006/main" prst="roundRect">
            <a:avLst>
              <a:gd name="adj" fmla="val 14545"/>
            </a:avLst>
          </a:prstGeom>
          <a:solidFill xmlns:a="http://schemas.openxmlformats.org/drawingml/2006/main">
            <a:srgbClr val="EEFCF9"/>
          </a:solidFill>
          <a:ln xmlns:a="http://schemas.openxmlformats.org/drawingml/2006/main" w="9525">
            <a:solidFill>
              <a:srgbClr val="BDEEE6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A9E5D452-26E5-4A8E-820B-CA7511CD27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66850" y="4400550"/>
            <a:ext cx="24765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875" b="1">
                <a:solidFill>
                  <a:srgbClr val="07152F"/>
                </a:solidFill>
              </a:defRPr>
            </a:pPr>
            <a:r>
              <a:rPr sz="1875" b="1">
                <a:solidFill>
                  <a:srgbClr val="07152F"/>
                </a:solidFill>
              </a:rPr>
              <a:t>Why this matters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067A831D-228D-4E7B-98DF-422A82DC91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43350" y="4362450"/>
            <a:ext cx="666750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500">
                <a:solidFill>
                  <a:srgbClr val="425466"/>
                </a:solidFill>
              </a:defRPr>
            </a:pPr>
            <a:r>
              <a:rPr sz="1500">
                <a:solidFill>
                  <a:srgbClr val="425466"/>
                </a:solidFill>
              </a:rPr>
              <a:t>The platform can already demonstrate evidence-backed recommendations from your own ecosystem content. That makes client conversations more specific than a generic AI or marketing pitch.</a:t>
            </a:r>
          </a:p>
        </p:txBody>
      </p:sp>
    </p:spTree>
    <p:extLst>
      <p:ext uri="{BB962C8B-B14F-4D97-AF65-F5344CB8AC3E}">
        <p14:creationId xmlns:p14="http://schemas.microsoft.com/office/powerpoint/2010/main" val="1348560518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F6FBF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B2FF954E-464D-4E7A-9447-8A05D626C5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6FBFC"/>
          </a:solidFill>
          <a:ln xmlns:a="http://schemas.openxmlformats.org/drawingml/2006/main" w="0">
            <a:solidFill>
              <a:srgbClr val="F6FBFC"/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D3FA626-7005-45E0-B8CB-69D76FACAA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857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8A6"/>
          </a:solidFill>
          <a:ln xmlns:a="http://schemas.openxmlformats.org/drawingml/2006/main" w="0">
            <a:solidFill>
              <a:srgbClr val="16B8A6"/>
            </a:solidFill>
            <a:prstDash val="solid"/>
          </a:ln>
        </p:spPr>
      </p:sp>
      <p:pic>
        <p:nvPicPr>
          <p:cNvPr id="1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dde40c0ffa647b1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09600" y="400050"/>
            <a:ext cx="552450" cy="552450"/>
          </a:xfrm>
          <a:prstGeom xmlns:a="http://schemas.openxmlformats.org/drawingml/2006/main" prst="roundRect">
            <a:avLst>
              <a:gd name="adj" fmla="val 20690"/>
            </a:avLst>
          </a:prstGeom>
        </p:spPr>
      </p:pic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C1D9F11-18E1-48A3-9720-E7AE15CB11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419100"/>
            <a:ext cx="6858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16B8A6"/>
                </a:solidFill>
              </a:defRPr>
            </a:pPr>
            <a:r>
              <a:rPr sz="975" b="1">
                <a:solidFill>
                  <a:srgbClr val="16B8A6"/>
                </a:solidFill>
              </a:rPr>
              <a:t>HOW THE SYSTEM WORKS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97081A0-CCC4-4D0D-925E-55DCD9A7BD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733425"/>
            <a:ext cx="933450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850" b="1">
                <a:solidFill>
                  <a:srgbClr val="07152F"/>
                </a:solidFill>
              </a:defRPr>
            </a:pPr>
            <a:r>
              <a:rPr sz="2850" b="1">
                <a:solidFill>
                  <a:srgbClr val="07152F"/>
                </a:solidFill>
              </a:rPr>
              <a:t>Public domains become reusable business intelligence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3F4A6A83-2331-4D01-AC00-A1CC5D37F3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1314450"/>
            <a:ext cx="88582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425">
                <a:solidFill>
                  <a:srgbClr val="425466"/>
                </a:solidFill>
              </a:defRPr>
            </a:pPr>
            <a:r>
              <a:rPr sz="1425">
                <a:solidFill>
                  <a:srgbClr val="425466"/>
                </a:solidFill>
              </a:rPr>
              <a:t>The same knowledge foundation supports search, review, graph relationships, decisioning, assessments, and future client products.</a:t>
            </a:r>
          </a:p>
        </p:txBody>
      </p:sp>
      <p:pic>
        <p:nvPicPr>
          <p:cNvPr id="1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5eee4a7c42c49cc"/>
          <a:stretch xmlns:a="http://schemas.openxmlformats.org/drawingml/2006/main"/>
        </p:blipFill>
        <p:spPr>
          <a:xfrm xmlns:a="http://schemas.openxmlformats.org/drawingml/2006/main">
            <a:off x="3111500" y="1952625"/>
            <a:ext cx="5969000" cy="4476750"/>
          </a:xfrm>
          <a:prstGeom xmlns:a="http://schemas.openxmlformats.org/drawingml/2006/main" prst="roundRect">
            <a:avLst>
              <a:gd name="adj" fmla="val 3404"/>
            </a:avLst>
          </a:prstGeom>
        </p:spPr>
      </p:pic>
    </p:spTree>
    <p:extLst>
      <p:ext uri="{BB962C8B-B14F-4D97-AF65-F5344CB8AC3E}">
        <p14:creationId xmlns:p14="http://schemas.microsoft.com/office/powerpoint/2010/main" val="839069309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F6FBF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59FB451C-A553-419E-8123-74E2B48A0B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6FBFC"/>
          </a:solidFill>
          <a:ln xmlns:a="http://schemas.openxmlformats.org/drawingml/2006/main" w="0">
            <a:solidFill>
              <a:srgbClr val="F6FBFC"/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F14C7E6-183E-4246-9B75-207A782D62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857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8A6"/>
          </a:solidFill>
          <a:ln xmlns:a="http://schemas.openxmlformats.org/drawingml/2006/main" w="0">
            <a:solidFill>
              <a:srgbClr val="16B8A6"/>
            </a:solidFill>
            <a:prstDash val="solid"/>
          </a:ln>
        </p:spPr>
      </p:sp>
      <p:pic>
        <p:nvPicPr>
          <p:cNvPr id="2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90b24c433374fbc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09600" y="400050"/>
            <a:ext cx="552450" cy="552450"/>
          </a:xfrm>
          <a:prstGeom xmlns:a="http://schemas.openxmlformats.org/drawingml/2006/main" prst="roundRect">
            <a:avLst>
              <a:gd name="adj" fmla="val 20690"/>
            </a:avLst>
          </a:prstGeom>
        </p:spPr>
      </p:pic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179FFB7-1F51-4BFB-BFFB-780E6C2752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419100"/>
            <a:ext cx="6858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16B8A6"/>
                </a:solidFill>
              </a:defRPr>
            </a:pPr>
            <a:r>
              <a:rPr sz="975" b="1">
                <a:solidFill>
                  <a:srgbClr val="16B8A6"/>
                </a:solidFill>
              </a:rPr>
              <a:t>DOMAIN PROMOTION STRATEGY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92F37AE8-D731-45EA-A731-0BE4050525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733425"/>
            <a:ext cx="933450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850" b="1">
                <a:solidFill>
                  <a:srgbClr val="07152F"/>
                </a:solidFill>
              </a:defRPr>
            </a:pPr>
            <a:r>
              <a:rPr sz="2850" b="1">
                <a:solidFill>
                  <a:srgbClr val="07152F"/>
                </a:solidFill>
              </a:rPr>
              <a:t>Each domain becomes a growth channel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FDC27ED8-E36C-4F2E-87B5-46774BF4C4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1314450"/>
            <a:ext cx="88582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425">
                <a:solidFill>
                  <a:srgbClr val="425466"/>
                </a:solidFill>
              </a:defRPr>
            </a:pPr>
            <a:r>
              <a:rPr sz="1425">
                <a:solidFill>
                  <a:srgbClr val="425466"/>
                </a:solidFill>
              </a:rPr>
              <a:t>Each brand can promote its own offer while supporting one unified platform story.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F96DC69-B5C6-4F18-AD8E-BDD371D348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2190750"/>
            <a:ext cx="9906000" cy="476250"/>
          </a:xfrm>
          <a:prstGeom xmlns:a="http://schemas.openxmlformats.org/drawingml/2006/main" prst="roundRect">
            <a:avLst>
              <a:gd name="adj" fmla="val 32000"/>
            </a:avLst>
          </a:prstGeom>
          <a:solidFill xmlns:a="http://schemas.openxmlformats.org/drawingml/2006/main">
            <a:srgbClr val="F8FB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E46F0A32-98A1-483A-A9D2-7FA8B2C972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47800" y="2305050"/>
            <a:ext cx="2381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500" b="1">
                <a:solidFill>
                  <a:srgbClr val="07152F"/>
                </a:solidFill>
              </a:defRPr>
            </a:pPr>
            <a:r>
              <a:rPr sz="1500" b="1">
                <a:solidFill>
                  <a:srgbClr val="07152F"/>
                </a:solidFill>
              </a:rPr>
              <a:t>GiNi Tech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515017B-F0B2-4529-AA9E-72CAF0A549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95750" y="2305050"/>
            <a:ext cx="6191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425466"/>
                </a:solidFill>
              </a:defRPr>
            </a:pPr>
            <a:r>
              <a:rPr sz="1350">
                <a:solidFill>
                  <a:srgbClr val="425466"/>
                </a:solidFill>
              </a:rPr>
              <a:t>AI, SEO, websites, automation, and platform services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9017AEA-013D-4E1A-B320-C63026A92C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2857500"/>
            <a:ext cx="9906000" cy="476250"/>
          </a:xfrm>
          <a:prstGeom xmlns:a="http://schemas.openxmlformats.org/drawingml/2006/main" prst="roundRect">
            <a:avLst>
              <a:gd name="adj" fmla="val 32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9A590986-F87D-4C3C-AF13-8127FF9E1D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47800" y="2971800"/>
            <a:ext cx="2381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500" b="1">
                <a:solidFill>
                  <a:srgbClr val="07152F"/>
                </a:solidFill>
              </a:defRPr>
            </a:pPr>
            <a:r>
              <a:rPr sz="1500" b="1">
                <a:solidFill>
                  <a:srgbClr val="07152F"/>
                </a:solidFill>
              </a:rPr>
              <a:t>eRiverSpace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11F31C4A-5E85-44DC-84CE-D58958BA18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95750" y="2971800"/>
            <a:ext cx="6191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425466"/>
                </a:solidFill>
              </a:defRPr>
            </a:pPr>
            <a:r>
              <a:rPr sz="1350">
                <a:solidFill>
                  <a:srgbClr val="425466"/>
                </a:solidFill>
              </a:rPr>
              <a:t>Nonprofit innovation, training, workshops, and community programs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0FE8489-D762-47BF-BA98-2E9FD030C1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3524250"/>
            <a:ext cx="9906000" cy="476250"/>
          </a:xfrm>
          <a:prstGeom xmlns:a="http://schemas.openxmlformats.org/drawingml/2006/main" prst="roundRect">
            <a:avLst>
              <a:gd name="adj" fmla="val 32000"/>
            </a:avLst>
          </a:prstGeom>
          <a:solidFill xmlns:a="http://schemas.openxmlformats.org/drawingml/2006/main">
            <a:srgbClr val="F8FB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59373374-1C6A-4123-A8DF-E80C97F3DF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47800" y="3638550"/>
            <a:ext cx="2381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500" b="1">
                <a:solidFill>
                  <a:srgbClr val="07152F"/>
                </a:solidFill>
              </a:defRPr>
            </a:pPr>
            <a:r>
              <a:rPr sz="1500" b="1">
                <a:solidFill>
                  <a:srgbClr val="07152F"/>
                </a:solidFill>
              </a:rPr>
              <a:t>Ellijay RiverSpace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CCC19B95-DBDA-4A1D-BFA9-43A6263967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95750" y="3638550"/>
            <a:ext cx="6191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425466"/>
                </a:solidFill>
              </a:defRPr>
            </a:pPr>
            <a:r>
              <a:rPr sz="1350">
                <a:solidFill>
                  <a:srgbClr val="425466"/>
                </a:solidFill>
              </a:rPr>
              <a:t>Tourism, events, hospitality, and local experience offers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EAF3142-AB16-4DF4-AEDA-D93B1A0E79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4191000"/>
            <a:ext cx="9906000" cy="476250"/>
          </a:xfrm>
          <a:prstGeom xmlns:a="http://schemas.openxmlformats.org/drawingml/2006/main" prst="roundRect">
            <a:avLst>
              <a:gd name="adj" fmla="val 320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6BC5A84E-CBCC-46D6-8404-5A8BC32866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47800" y="4305300"/>
            <a:ext cx="2381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500" b="1">
                <a:solidFill>
                  <a:srgbClr val="07152F"/>
                </a:solidFill>
              </a:defRPr>
            </a:pPr>
            <a:r>
              <a:rPr sz="1500" b="1">
                <a:solidFill>
                  <a:srgbClr val="07152F"/>
                </a:solidFill>
              </a:rPr>
              <a:t>Giniverse108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C629BFF9-AED6-4374-928F-B86BAC51EF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95750" y="4305300"/>
            <a:ext cx="6191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425466"/>
                </a:solidFill>
              </a:defRPr>
            </a:pPr>
            <a:r>
              <a:rPr sz="1350">
                <a:solidFill>
                  <a:srgbClr val="425466"/>
                </a:solidFill>
              </a:rPr>
              <a:t>Marketplace products, ecommerce, and retail pathways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27444C8E-BBE9-4DC2-ADDA-3956DF7FFD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4857750"/>
            <a:ext cx="9906000" cy="476250"/>
          </a:xfrm>
          <a:prstGeom xmlns:a="http://schemas.openxmlformats.org/drawingml/2006/main" prst="roundRect">
            <a:avLst>
              <a:gd name="adj" fmla="val 32000"/>
            </a:avLst>
          </a:prstGeom>
          <a:solidFill xmlns:a="http://schemas.openxmlformats.org/drawingml/2006/main">
            <a:srgbClr val="F8FB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FB636C09-04C3-4E93-AD38-E055927400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47800" y="4972050"/>
            <a:ext cx="2381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500" b="1">
                <a:solidFill>
                  <a:srgbClr val="07152F"/>
                </a:solidFill>
              </a:defRPr>
            </a:pPr>
            <a:r>
              <a:rPr sz="1500" b="1">
                <a:solidFill>
                  <a:srgbClr val="07152F"/>
                </a:solidFill>
              </a:rPr>
              <a:t>FoodTechSupply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E7FDECC1-935B-4314-A390-5F90C96DFE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95750" y="4972050"/>
            <a:ext cx="619125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425466"/>
                </a:solidFill>
              </a:defRPr>
            </a:pPr>
            <a:r>
              <a:rPr sz="1350">
                <a:solidFill>
                  <a:srgbClr val="425466"/>
                </a:solidFill>
              </a:rPr>
              <a:t>Foodservice supply, operational products, and procurement support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320B54C9-E8B7-4B42-8396-E6E47AEB1F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57300" y="5791200"/>
            <a:ext cx="9334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725" b="1">
                <a:solidFill>
                  <a:srgbClr val="07152F"/>
                </a:solidFill>
              </a:defRPr>
            </a:pPr>
            <a:r>
              <a:rPr sz="1725" b="1">
                <a:solidFill>
                  <a:srgbClr val="07152F"/>
                </a:solidFill>
              </a:rPr>
              <a:t>The pitch is not just a website. It is an ecosystem operating layer that connects every domain to client outcomes.</a:t>
            </a:r>
          </a:p>
        </p:txBody>
      </p:sp>
    </p:spTree>
    <p:extLst>
      <p:ext uri="{BB962C8B-B14F-4D97-AF65-F5344CB8AC3E}">
        <p14:creationId xmlns:p14="http://schemas.microsoft.com/office/powerpoint/2010/main" val="645017479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F6FBF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CFBD90EB-B062-423C-A09E-0BE1BBD6A1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6FBFC"/>
          </a:solidFill>
          <a:ln xmlns:a="http://schemas.openxmlformats.org/drawingml/2006/main" w="0">
            <a:solidFill>
              <a:srgbClr val="F6FBFC"/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CA92644-9198-48AA-94DB-0FB8C728F1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857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8A6"/>
          </a:solidFill>
          <a:ln xmlns:a="http://schemas.openxmlformats.org/drawingml/2006/main" w="0">
            <a:solidFill>
              <a:srgbClr val="16B8A6"/>
            </a:solidFill>
            <a:prstDash val="solid"/>
          </a:ln>
        </p:spPr>
      </p:sp>
      <p:pic>
        <p:nvPicPr>
          <p:cNvPr id="3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2a8ede4a89d4c82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09600" y="400050"/>
            <a:ext cx="552450" cy="552450"/>
          </a:xfrm>
          <a:prstGeom xmlns:a="http://schemas.openxmlformats.org/drawingml/2006/main" prst="roundRect">
            <a:avLst>
              <a:gd name="adj" fmla="val 20690"/>
            </a:avLst>
          </a:prstGeom>
        </p:spPr>
      </p:pic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8AE6095-51F2-48FA-877E-74FCAE092C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419100"/>
            <a:ext cx="6858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16B8A6"/>
                </a:solidFill>
              </a:defRPr>
            </a:pPr>
            <a:r>
              <a:rPr sz="975" b="1">
                <a:solidFill>
                  <a:srgbClr val="16B8A6"/>
                </a:solidFill>
              </a:rPr>
              <a:t>WHAT CLIENTS CAN EXPERIENCE TODAY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B42B9627-62A6-4194-91A2-F0CA930F9D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733425"/>
            <a:ext cx="933450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850" b="1">
                <a:solidFill>
                  <a:srgbClr val="07152F"/>
                </a:solidFill>
              </a:defRPr>
            </a:pPr>
            <a:r>
              <a:rPr sz="2850" b="1">
                <a:solidFill>
                  <a:srgbClr val="07152F"/>
                </a:solidFill>
              </a:rPr>
              <a:t>A practical growth assessment journey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4C64BE19-67A5-4EC3-BEA8-BD3B926E0F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1314450"/>
            <a:ext cx="88582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425">
                <a:solidFill>
                  <a:srgbClr val="425466"/>
                </a:solidFill>
              </a:defRPr>
            </a:pPr>
            <a:r>
              <a:rPr sz="1425">
                <a:solidFill>
                  <a:srgbClr val="425466"/>
                </a:solidFill>
              </a:rPr>
              <a:t>A prospect can move from basic business inputs to a structured profile, gap analysis, recommendations, and downloadable reports.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CA1EDC1-B9F0-40A6-8A76-3B0AA22985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2857500"/>
            <a:ext cx="1809750" cy="1143000"/>
          </a:xfrm>
          <a:prstGeom xmlns:a="http://schemas.openxmlformats.org/drawingml/2006/main" prst="roundRect">
            <a:avLst>
              <a:gd name="adj" fmla="val 1333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E5A4FA42-034C-4C51-BFFF-07AA161DFC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3028950"/>
            <a:ext cx="3619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950" b="1">
                <a:solidFill>
                  <a:srgbClr val="16B8A6"/>
                </a:solidFill>
              </a:defRPr>
            </a:pPr>
            <a:r>
              <a:rPr sz="1950" b="1">
                <a:solidFill>
                  <a:srgbClr val="16B8A6"/>
                </a:solidFill>
              </a:rPr>
              <a:t>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04C2F95B-AC02-4097-BE5E-A4571E2B49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3505200"/>
            <a:ext cx="12382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575" b="1">
                <a:solidFill>
                  <a:srgbClr val="07152F"/>
                </a:solidFill>
              </a:defRPr>
            </a:pPr>
            <a:r>
              <a:rPr sz="1575" b="1">
                <a:solidFill>
                  <a:srgbClr val="07152F"/>
                </a:solidFill>
              </a:rPr>
              <a:t>Inputs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9C489C7C-E506-47B1-BDB0-06DE22AFCF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47950" y="3219450"/>
            <a:ext cx="361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550" b="1">
                <a:solidFill>
                  <a:srgbClr val="6B7C8F"/>
                </a:solidFill>
              </a:defRPr>
            </a:pPr>
            <a:r>
              <a:rPr sz="2550" b="1">
                <a:solidFill>
                  <a:srgbClr val="6B7C8F"/>
                </a:solidFill>
              </a:rPr>
              <a:t>→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C1C8746-C157-4B5D-A6F3-D015661406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09900" y="2857500"/>
            <a:ext cx="1809750" cy="1143000"/>
          </a:xfrm>
          <a:prstGeom xmlns:a="http://schemas.openxmlformats.org/drawingml/2006/main" prst="roundRect">
            <a:avLst>
              <a:gd name="adj" fmla="val 1333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A4573D87-1BDB-49C4-87DD-92B41F98FB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81350" y="3028950"/>
            <a:ext cx="3619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950" b="1">
                <a:solidFill>
                  <a:srgbClr val="16B8A6"/>
                </a:solidFill>
              </a:defRPr>
            </a:pPr>
            <a:r>
              <a:rPr sz="1950" b="1">
                <a:solidFill>
                  <a:srgbClr val="16B8A6"/>
                </a:solidFill>
              </a:rPr>
              <a:t>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D14936DE-811E-4BC6-BF89-ED670247EA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95650" y="3505200"/>
            <a:ext cx="12382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575" b="1">
                <a:solidFill>
                  <a:srgbClr val="07152F"/>
                </a:solidFill>
              </a:defRPr>
            </a:pPr>
            <a:r>
              <a:rPr sz="1575" b="1">
                <a:solidFill>
                  <a:srgbClr val="07152F"/>
                </a:solidFill>
              </a:rPr>
              <a:t>Score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812D6AB-F662-4E7A-9FBD-A1EAE834C9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95850" y="3219450"/>
            <a:ext cx="361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550" b="1">
                <a:solidFill>
                  <a:srgbClr val="6B7C8F"/>
                </a:solidFill>
              </a:defRPr>
            </a:pPr>
            <a:r>
              <a:rPr sz="2550" b="1">
                <a:solidFill>
                  <a:srgbClr val="6B7C8F"/>
                </a:solidFill>
              </a:rPr>
              <a:t>→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C7F23511-DB9C-4761-B31B-EBB67E71E8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57800" y="2857500"/>
            <a:ext cx="1809750" cy="1143000"/>
          </a:xfrm>
          <a:prstGeom xmlns:a="http://schemas.openxmlformats.org/drawingml/2006/main" prst="roundRect">
            <a:avLst>
              <a:gd name="adj" fmla="val 1333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9753FD8F-2B84-4954-9AA2-1BEC274798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29250" y="3028950"/>
            <a:ext cx="3619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950" b="1">
                <a:solidFill>
                  <a:srgbClr val="16B8A6"/>
                </a:solidFill>
              </a:defRPr>
            </a:pPr>
            <a:r>
              <a:rPr sz="1950" b="1">
                <a:solidFill>
                  <a:srgbClr val="16B8A6"/>
                </a:solidFill>
              </a:rPr>
              <a:t>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E56CDC3D-36A8-48AB-AF8C-5BAB333297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43550" y="3505200"/>
            <a:ext cx="12382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575" b="1">
                <a:solidFill>
                  <a:srgbClr val="07152F"/>
                </a:solidFill>
              </a:defRPr>
            </a:pPr>
            <a:r>
              <a:rPr sz="1575" b="1">
                <a:solidFill>
                  <a:srgbClr val="07152F"/>
                </a:solidFill>
              </a:rPr>
              <a:t>Gaps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DAFE490D-CB0B-495C-9A89-60EF7A93A2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43750" y="3219450"/>
            <a:ext cx="361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550" b="1">
                <a:solidFill>
                  <a:srgbClr val="6B7C8F"/>
                </a:solidFill>
              </a:defRPr>
            </a:pPr>
            <a:r>
              <a:rPr sz="2550" b="1">
                <a:solidFill>
                  <a:srgbClr val="6B7C8F"/>
                </a:solidFill>
              </a:rPr>
              <a:t>→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70768F18-DDE6-49BC-825A-DA29C3577F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05700" y="2857500"/>
            <a:ext cx="1809750" cy="1143000"/>
          </a:xfrm>
          <a:prstGeom xmlns:a="http://schemas.openxmlformats.org/drawingml/2006/main" prst="roundRect">
            <a:avLst>
              <a:gd name="adj" fmla="val 1333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68152371-2F5D-4711-B2CB-5F783A8A6E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77150" y="3028950"/>
            <a:ext cx="3619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950" b="1">
                <a:solidFill>
                  <a:srgbClr val="16B8A6"/>
                </a:solidFill>
              </a:defRPr>
            </a:pPr>
            <a:r>
              <a:rPr sz="1950" b="1">
                <a:solidFill>
                  <a:srgbClr val="16B8A6"/>
                </a:solidFill>
              </a:rPr>
              <a:t>4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B1045F88-D9FE-4FAD-AA3F-F6C435BF37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91450" y="3505200"/>
            <a:ext cx="12382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575" b="1">
                <a:solidFill>
                  <a:srgbClr val="07152F"/>
                </a:solidFill>
              </a:defRPr>
            </a:pPr>
            <a:r>
              <a:rPr sz="1575" b="1">
                <a:solidFill>
                  <a:srgbClr val="07152F"/>
                </a:solidFill>
              </a:rPr>
              <a:t>Services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D4D181F8-397D-41CE-ACA4-5D58BBD262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91650" y="3219450"/>
            <a:ext cx="361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550" b="1">
                <a:solidFill>
                  <a:srgbClr val="6B7C8F"/>
                </a:solidFill>
              </a:defRPr>
            </a:pPr>
            <a:r>
              <a:rPr sz="2550" b="1">
                <a:solidFill>
                  <a:srgbClr val="6B7C8F"/>
                </a:solidFill>
              </a:rPr>
              <a:t>→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109657EC-BE5F-471C-959B-4DBFB25C90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53600" y="2857500"/>
            <a:ext cx="1809750" cy="1143000"/>
          </a:xfrm>
          <a:prstGeom xmlns:a="http://schemas.openxmlformats.org/drawingml/2006/main" prst="roundRect">
            <a:avLst>
              <a:gd name="adj" fmla="val 13333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ED452040-2166-43C9-879F-63FCE93EE4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25050" y="3028950"/>
            <a:ext cx="3619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950" b="1">
                <a:solidFill>
                  <a:srgbClr val="16B8A6"/>
                </a:solidFill>
              </a:defRPr>
            </a:pPr>
            <a:r>
              <a:rPr sz="1950" b="1">
                <a:solidFill>
                  <a:srgbClr val="16B8A6"/>
                </a:solidFill>
              </a:rPr>
              <a:t>5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EADCAA5B-7F0C-4A8C-97E5-BA466BD2D4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39350" y="3505200"/>
            <a:ext cx="12382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575" b="1">
                <a:solidFill>
                  <a:srgbClr val="07152F"/>
                </a:solidFill>
              </a:defRPr>
            </a:pPr>
            <a:r>
              <a:rPr sz="1575" b="1">
                <a:solidFill>
                  <a:srgbClr val="07152F"/>
                </a:solidFill>
              </a:rPr>
              <a:t>Report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60441EB6-5C09-4187-920A-1D4E26327C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19250" y="5019675"/>
            <a:ext cx="152400" cy="1524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6B8A6"/>
          </a:solidFill>
          <a:ln xmlns:a="http://schemas.openxmlformats.org/drawingml/2006/main" w="0">
            <a:solidFill>
              <a:srgbClr val="16B8A6"/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D6E88003-52CF-4A7C-B368-C8DE1A5885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05000" y="4953000"/>
            <a:ext cx="828675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425">
                <a:solidFill>
                  <a:srgbClr val="425466"/>
                </a:solidFill>
              </a:defRPr>
            </a:pPr>
            <a:r>
              <a:rPr sz="1425">
                <a:solidFill>
                  <a:srgbClr val="425466"/>
                </a:solidFill>
              </a:rPr>
              <a:t>The assessment references supporting knowledge objects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614C12E3-E9AD-4591-831B-1659D1502E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19250" y="5419725"/>
            <a:ext cx="152400" cy="1524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6B8A6"/>
          </a:solidFill>
          <a:ln xmlns:a="http://schemas.openxmlformats.org/drawingml/2006/main" w="0">
            <a:solidFill>
              <a:srgbClr val="16B8A6"/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B7E7A89B-EF53-4226-B3BB-06F5ABF7CC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05000" y="5353050"/>
            <a:ext cx="828675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425">
                <a:solidFill>
                  <a:srgbClr val="425466"/>
                </a:solidFill>
              </a:defRPr>
            </a:pPr>
            <a:r>
              <a:rPr sz="1425">
                <a:solidFill>
                  <a:srgbClr val="425466"/>
                </a:solidFill>
              </a:rPr>
              <a:t>Recommendations are deterministic and reviewable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689AF641-670F-4A57-B2EB-35E557E76E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19250" y="5819775"/>
            <a:ext cx="152400" cy="1524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6B8A6"/>
          </a:solidFill>
          <a:ln xmlns:a="http://schemas.openxmlformats.org/drawingml/2006/main" w="0">
            <a:solidFill>
              <a:srgbClr val="16B8A6"/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7A112D53-1FB5-45BC-86F8-5E9E8A494B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05000" y="5753100"/>
            <a:ext cx="828675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425">
                <a:solidFill>
                  <a:srgbClr val="425466"/>
                </a:solidFill>
              </a:defRPr>
            </a:pPr>
            <a:r>
              <a:rPr sz="1425">
                <a:solidFill>
                  <a:srgbClr val="425466"/>
                </a:solidFill>
              </a:rPr>
              <a:t>Reports can be used in sales conversations, proposals, and onboarding</a:t>
            </a:r>
          </a:p>
        </p:txBody>
      </p:sp>
    </p:spTree>
    <p:extLst>
      <p:ext uri="{BB962C8B-B14F-4D97-AF65-F5344CB8AC3E}">
        <p14:creationId xmlns:p14="http://schemas.microsoft.com/office/powerpoint/2010/main" val="2017633239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F6FBF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0138607C-DF83-4119-AFD8-8A8DD58D9A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6FBFC"/>
          </a:solidFill>
          <a:ln xmlns:a="http://schemas.openxmlformats.org/drawingml/2006/main" w="0">
            <a:solidFill>
              <a:srgbClr val="F6FBFC"/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65EC5545-FE58-47E9-876D-E19C9A9D1A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857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8A6"/>
          </a:solidFill>
          <a:ln xmlns:a="http://schemas.openxmlformats.org/drawingml/2006/main" w="0">
            <a:solidFill>
              <a:srgbClr val="16B8A6"/>
            </a:solidFill>
            <a:prstDash val="solid"/>
          </a:ln>
        </p:spPr>
      </p:sp>
      <p:pic>
        <p:nvPicPr>
          <p:cNvPr id="2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75d8d8a10284493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09600" y="400050"/>
            <a:ext cx="552450" cy="552450"/>
          </a:xfrm>
          <a:prstGeom xmlns:a="http://schemas.openxmlformats.org/drawingml/2006/main" prst="roundRect">
            <a:avLst>
              <a:gd name="adj" fmla="val 20690"/>
            </a:avLst>
          </a:prstGeom>
        </p:spPr>
      </p:pic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7EAAAD4-7781-49F9-BD66-EBFBACE00F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419100"/>
            <a:ext cx="6858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16B8A6"/>
                </a:solidFill>
              </a:defRPr>
            </a:pPr>
            <a:r>
              <a:rPr sz="975" b="1">
                <a:solidFill>
                  <a:srgbClr val="16B8A6"/>
                </a:solidFill>
              </a:rPr>
              <a:t>CLIENT EXAMPLE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4C695295-A084-4090-A536-4FE477AE41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733425"/>
            <a:ext cx="933450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850" b="1">
                <a:solidFill>
                  <a:srgbClr val="07152F"/>
                </a:solidFill>
              </a:defRPr>
            </a:pPr>
            <a:r>
              <a:rPr sz="2850" b="1">
                <a:solidFill>
                  <a:srgbClr val="07152F"/>
                </a:solidFill>
              </a:rPr>
              <a:t>El Rey Cantina turns assessment into a sales conversation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BB23384-3D4F-4EF6-B153-5111808EF8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1314450"/>
            <a:ext cx="88582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425">
                <a:solidFill>
                  <a:srgbClr val="425466"/>
                </a:solidFill>
              </a:defRPr>
            </a:pPr>
            <a:r>
              <a:rPr sz="1425">
                <a:solidFill>
                  <a:srgbClr val="425466"/>
                </a:solidFill>
              </a:rPr>
              <a:t>The assessment surfaces strengths, critical gaps, and evidence-backed next steps for a local business scenario.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3009E027-A87E-4569-87D6-DCD3C2D3E2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2238375"/>
            <a:ext cx="3143250" cy="2381250"/>
          </a:xfrm>
          <a:prstGeom xmlns:a="http://schemas.openxmlformats.org/drawingml/2006/main" prst="roundRect">
            <a:avLst>
              <a:gd name="adj" fmla="val 6400"/>
            </a:avLst>
          </a:prstGeom>
          <a:solidFill xmlns:a="http://schemas.openxmlformats.org/drawingml/2006/main">
            <a:srgbClr val="07152F"/>
          </a:solidFill>
          <a:ln xmlns:a="http://schemas.openxmlformats.org/drawingml/2006/main" w="9525">
            <a:solidFill>
              <a:srgbClr val="07152F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138D34C-FF2D-4E7D-BE31-272B816722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2647950"/>
            <a:ext cx="24765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3900" b="1">
                <a:solidFill>
                  <a:srgbClr val="FFFFFF"/>
                </a:solidFill>
              </a:defRPr>
            </a:pPr>
            <a:r>
              <a:rPr sz="3900" b="1">
                <a:solidFill>
                  <a:srgbClr val="FFFFFF"/>
                </a:solidFill>
              </a:rPr>
              <a:t>42/100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3F782C7-E856-4692-B2BE-4AEB3C954D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3390900"/>
            <a:ext cx="24765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500">
                <a:solidFill>
                  <a:srgbClr val="DCEEFF"/>
                </a:solidFill>
              </a:defRPr>
            </a:pPr>
            <a:r>
              <a:rPr sz="1500">
                <a:solidFill>
                  <a:srgbClr val="DCEEFF"/>
                </a:solidFill>
              </a:rPr>
              <a:t>Overall capability score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DE0D2FA-3B59-4CF8-8299-417512F808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3981450"/>
            <a:ext cx="247650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275">
                <a:solidFill>
                  <a:srgbClr val="DCEEFF"/>
                </a:solidFill>
              </a:defRPr>
            </a:pPr>
            <a:r>
              <a:rPr sz="1275">
                <a:solidFill>
                  <a:srgbClr val="DCEEFF"/>
                </a:solidFill>
              </a:rPr>
              <a:t>Strongest declared areas: Digital Presence, Technology, Marketing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E387E1B-DE53-4B79-A537-62CF106538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2333625"/>
            <a:ext cx="5715000" cy="400050"/>
          </a:xfrm>
          <a:prstGeom xmlns:a="http://schemas.openxmlformats.org/drawingml/2006/main" prst="roundRect">
            <a:avLst>
              <a:gd name="adj" fmla="val 38095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05C8C5B-299A-49A7-BDCA-D6A7C16129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62500" y="2428875"/>
            <a:ext cx="3048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500" b="1">
                <a:solidFill>
                  <a:srgbClr val="07152F"/>
                </a:solidFill>
              </a:defRPr>
            </a:pPr>
            <a:r>
              <a:rPr sz="1500" b="1">
                <a:solidFill>
                  <a:srgbClr val="07152F"/>
                </a:solidFill>
              </a:rPr>
              <a:t>Training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FB6D55C1-6F2B-4CB2-BB21-E032CBD430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0" y="2428875"/>
            <a:ext cx="1143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E11D48"/>
                </a:solidFill>
              </a:defRPr>
            </a:pPr>
            <a:r>
              <a:rPr sz="1125" b="1">
                <a:solidFill>
                  <a:srgbClr val="E11D48"/>
                </a:solidFill>
              </a:rPr>
              <a:t>CRITICAL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3CBD7B9-ADDE-4506-8980-D4EC74DC7C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2886075"/>
            <a:ext cx="5715000" cy="400050"/>
          </a:xfrm>
          <a:prstGeom xmlns:a="http://schemas.openxmlformats.org/drawingml/2006/main" prst="roundRect">
            <a:avLst>
              <a:gd name="adj" fmla="val 38095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9D93D4CB-E1D5-4285-9745-DCDB3EA2CB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62500" y="2981325"/>
            <a:ext cx="3048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500" b="1">
                <a:solidFill>
                  <a:srgbClr val="07152F"/>
                </a:solidFill>
              </a:defRPr>
            </a:pPr>
            <a:r>
              <a:rPr sz="1500" b="1">
                <a:solidFill>
                  <a:srgbClr val="07152F"/>
                </a:solidFill>
              </a:rPr>
              <a:t>Workforce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961F63A7-8B10-4DD4-B25A-BAA3C53C15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0" y="2981325"/>
            <a:ext cx="1143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E11D48"/>
                </a:solidFill>
              </a:defRPr>
            </a:pPr>
            <a:r>
              <a:rPr sz="1125" b="1">
                <a:solidFill>
                  <a:srgbClr val="E11D48"/>
                </a:solidFill>
              </a:rPr>
              <a:t>CRITICAL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2F3AF44A-5486-4400-92D0-3432F275BF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3438525"/>
            <a:ext cx="5715000" cy="400050"/>
          </a:xfrm>
          <a:prstGeom xmlns:a="http://schemas.openxmlformats.org/drawingml/2006/main" prst="roundRect">
            <a:avLst>
              <a:gd name="adj" fmla="val 38095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69DF4D9E-C7B1-40E6-A418-702EDAE600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62500" y="3533775"/>
            <a:ext cx="3048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500" b="1">
                <a:solidFill>
                  <a:srgbClr val="07152F"/>
                </a:solidFill>
              </a:defRPr>
            </a:pPr>
            <a:r>
              <a:rPr sz="1500" b="1">
                <a:solidFill>
                  <a:srgbClr val="07152F"/>
                </a:solidFill>
              </a:rPr>
              <a:t>Operations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D9921865-3DF3-4D05-A2D7-F9F417F5B2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0" y="3533775"/>
            <a:ext cx="1143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F59E0B"/>
                </a:solidFill>
              </a:defRPr>
            </a:pPr>
            <a:r>
              <a:rPr sz="1125" b="1">
                <a:solidFill>
                  <a:srgbClr val="F59E0B"/>
                </a:solidFill>
              </a:rPr>
              <a:t>HIGH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931287E0-6CD8-4C97-A05F-041F6F2936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3990975"/>
            <a:ext cx="5715000" cy="400050"/>
          </a:xfrm>
          <a:prstGeom xmlns:a="http://schemas.openxmlformats.org/drawingml/2006/main" prst="roundRect">
            <a:avLst>
              <a:gd name="adj" fmla="val 38095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40A680EB-85F6-4CAE-B14D-3FF153346D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62500" y="4086225"/>
            <a:ext cx="3048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500" b="1">
                <a:solidFill>
                  <a:srgbClr val="07152F"/>
                </a:solidFill>
              </a:defRPr>
            </a:pPr>
            <a:r>
              <a:rPr sz="1500" b="1">
                <a:solidFill>
                  <a:srgbClr val="07152F"/>
                </a:solidFill>
              </a:rPr>
              <a:t>Sales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A1B625B1-A361-4FF8-B9D0-9DAA5D6F09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0" y="4086225"/>
            <a:ext cx="1143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F59E0B"/>
                </a:solidFill>
              </a:defRPr>
            </a:pPr>
            <a:r>
              <a:rPr sz="1125" b="1">
                <a:solidFill>
                  <a:srgbClr val="F59E0B"/>
                </a:solidFill>
              </a:rPr>
              <a:t>HIGH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6637F91A-759B-49A7-AB54-2BB3A55665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4543425"/>
            <a:ext cx="5715000" cy="400050"/>
          </a:xfrm>
          <a:prstGeom xmlns:a="http://schemas.openxmlformats.org/drawingml/2006/main" prst="roundRect">
            <a:avLst>
              <a:gd name="adj" fmla="val 38095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44F1A658-6B7E-4DED-AB57-082AE71501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62500" y="4638675"/>
            <a:ext cx="3048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500" b="1">
                <a:solidFill>
                  <a:srgbClr val="07152F"/>
                </a:solidFill>
              </a:defRPr>
            </a:pPr>
            <a:r>
              <a:rPr sz="1500" b="1">
                <a:solidFill>
                  <a:srgbClr val="07152F"/>
                </a:solidFill>
              </a:rPr>
              <a:t>AI readiness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CE1B9500-972B-4345-A573-ECDC9F5885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0" y="4638675"/>
            <a:ext cx="11430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F59E0B"/>
                </a:solidFill>
              </a:defRPr>
            </a:pPr>
            <a:r>
              <a:rPr sz="1125" b="1">
                <a:solidFill>
                  <a:srgbClr val="F59E0B"/>
                </a:solidFill>
              </a:rPr>
              <a:t>HIGH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D0897741-5CF9-4A7A-86A3-091A65AB0B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8750" y="5715000"/>
            <a:ext cx="9334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725" b="1">
                <a:solidFill>
                  <a:srgbClr val="07152F"/>
                </a:solidFill>
              </a:defRPr>
            </a:pPr>
            <a:r>
              <a:rPr sz="1725" b="1">
                <a:solidFill>
                  <a:srgbClr val="07152F"/>
                </a:solidFill>
              </a:rPr>
              <a:t>This is the bridge from platform proof to a concrete service package: training, customer follow-up, reporting, and AI-readiness workflows.</a:t>
            </a:r>
          </a:p>
        </p:txBody>
      </p:sp>
    </p:spTree>
    <p:extLst>
      <p:ext uri="{BB962C8B-B14F-4D97-AF65-F5344CB8AC3E}">
        <p14:creationId xmlns:p14="http://schemas.microsoft.com/office/powerpoint/2010/main" val="563567871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F6FBF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A920DAE7-6977-4EA8-8956-0DCAE0AF30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6FBFC"/>
          </a:solidFill>
          <a:ln xmlns:a="http://schemas.openxmlformats.org/drawingml/2006/main" w="0">
            <a:solidFill>
              <a:srgbClr val="F6FBFC"/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AF18C42-C293-4A83-8349-72BB61F7C1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857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8A6"/>
          </a:solidFill>
          <a:ln xmlns:a="http://schemas.openxmlformats.org/drawingml/2006/main" w="0">
            <a:solidFill>
              <a:srgbClr val="16B8A6"/>
            </a:solidFill>
            <a:prstDash val="solid"/>
          </a:ln>
        </p:spPr>
      </p:sp>
      <p:pic>
        <p:nvPicPr>
          <p:cNvPr id="2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fc2b7fb193d4be9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09600" y="400050"/>
            <a:ext cx="552450" cy="552450"/>
          </a:xfrm>
          <a:prstGeom xmlns:a="http://schemas.openxmlformats.org/drawingml/2006/main" prst="roundRect">
            <a:avLst>
              <a:gd name="adj" fmla="val 20690"/>
            </a:avLst>
          </a:prstGeom>
        </p:spPr>
      </p:pic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979DA87-DE63-4DF2-AF31-8AAB1ACAD1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419100"/>
            <a:ext cx="6858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16B8A6"/>
                </a:solidFill>
              </a:defRPr>
            </a:pPr>
            <a:r>
              <a:rPr sz="975" b="1">
                <a:solidFill>
                  <a:srgbClr val="16B8A6"/>
                </a:solidFill>
              </a:rPr>
              <a:t>SERVICE PACKAGING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20F88FC-B44E-449F-B898-980437BEAA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733425"/>
            <a:ext cx="933450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850" b="1">
                <a:solidFill>
                  <a:srgbClr val="07152F"/>
                </a:solidFill>
              </a:defRPr>
            </a:pPr>
            <a:r>
              <a:rPr sz="2850" b="1">
                <a:solidFill>
                  <a:srgbClr val="07152F"/>
                </a:solidFill>
              </a:rPr>
              <a:t>NGIE-AI turns capabilities into sellable platform services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E3DB197-7958-43B8-A202-070DE34C48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1314450"/>
            <a:ext cx="88582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425">
                <a:solidFill>
                  <a:srgbClr val="425466"/>
                </a:solidFill>
              </a:defRPr>
            </a:pPr>
            <a:r>
              <a:rPr sz="1425">
                <a:solidFill>
                  <a:srgbClr val="425466"/>
                </a:solidFill>
              </a:rPr>
              <a:t>The architecture supports clear offers that can be promoted across domains and tailored by industry.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CC00B6E-FEF3-499A-B1AF-88DA9EFADE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2238375"/>
            <a:ext cx="3238500" cy="1285875"/>
          </a:xfrm>
          <a:prstGeom xmlns:a="http://schemas.openxmlformats.org/drawingml/2006/main" prst="roundRect">
            <a:avLst>
              <a:gd name="adj" fmla="val 11852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62E7A70-C359-4265-BDB0-AE27602E2E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2466975"/>
            <a:ext cx="27813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800" b="1">
                <a:solidFill>
                  <a:srgbClr val="07152F"/>
                </a:solidFill>
              </a:defRPr>
            </a:pPr>
            <a:r>
              <a:rPr sz="1800" b="1">
                <a:solidFill>
                  <a:srgbClr val="07152F"/>
                </a:solidFill>
              </a:rPr>
              <a:t>Growth Assessment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7509F34-998D-4303-B80A-EE0B224E11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2886075"/>
            <a:ext cx="27813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75">
                <a:solidFill>
                  <a:srgbClr val="425466"/>
                </a:solidFill>
              </a:defRPr>
            </a:pPr>
            <a:r>
              <a:rPr sz="1275">
                <a:solidFill>
                  <a:srgbClr val="425466"/>
                </a:solidFill>
              </a:rPr>
              <a:t>Client intake, capability score, gap analysis, 90-day roadmap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CAFE8E02-D8D1-4F22-A5E6-9C4D59F241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2238375"/>
            <a:ext cx="3238500" cy="1285875"/>
          </a:xfrm>
          <a:prstGeom xmlns:a="http://schemas.openxmlformats.org/drawingml/2006/main" prst="roundRect">
            <a:avLst>
              <a:gd name="adj" fmla="val 11852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9E5BC78-782F-4290-B608-032732FE72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05350" y="2466975"/>
            <a:ext cx="27813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800" b="1">
                <a:solidFill>
                  <a:srgbClr val="07152F"/>
                </a:solidFill>
              </a:defRPr>
            </a:pPr>
            <a:r>
              <a:rPr sz="1800" b="1">
                <a:solidFill>
                  <a:srgbClr val="07152F"/>
                </a:solidFill>
              </a:rPr>
              <a:t>Website + SEO System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6F334653-C173-4F8F-BF58-2EE59A2B87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05350" y="2886075"/>
            <a:ext cx="27813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75">
                <a:solidFill>
                  <a:srgbClr val="425466"/>
                </a:solidFill>
              </a:defRPr>
            </a:pPr>
            <a:r>
              <a:rPr sz="1275">
                <a:solidFill>
                  <a:srgbClr val="425466"/>
                </a:solidFill>
              </a:rPr>
              <a:t>Domain optimization, content structure, service pages, local visibility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A0246AAE-4D9D-4AC9-B206-5FB873E41D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2238375"/>
            <a:ext cx="3238500" cy="1285875"/>
          </a:xfrm>
          <a:prstGeom xmlns:a="http://schemas.openxmlformats.org/drawingml/2006/main" prst="roundRect">
            <a:avLst>
              <a:gd name="adj" fmla="val 11852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01498E7-3DC1-493A-AF44-11687B03BC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0100" y="2466975"/>
            <a:ext cx="27813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800" b="1">
                <a:solidFill>
                  <a:srgbClr val="07152F"/>
                </a:solidFill>
              </a:defRPr>
            </a:pPr>
            <a:r>
              <a:rPr sz="1800" b="1">
                <a:solidFill>
                  <a:srgbClr val="07152F"/>
                </a:solidFill>
              </a:rPr>
              <a:t>AI Readiness Package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09CCDCE9-EE4A-4BFB-BB0D-497C4EA174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0100" y="2886075"/>
            <a:ext cx="27813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75">
                <a:solidFill>
                  <a:srgbClr val="425466"/>
                </a:solidFill>
              </a:defRPr>
            </a:pPr>
            <a:r>
              <a:rPr sz="1275">
                <a:solidFill>
                  <a:srgbClr val="425466"/>
                </a:solidFill>
              </a:rPr>
              <a:t>Workflow mapping, FAQ automation planning, training priorities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97D43AE9-4CEE-444A-A907-7C1D296B4E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3952875"/>
            <a:ext cx="3238500" cy="1285875"/>
          </a:xfrm>
          <a:prstGeom xmlns:a="http://schemas.openxmlformats.org/drawingml/2006/main" prst="roundRect">
            <a:avLst>
              <a:gd name="adj" fmla="val 11852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B7EC3FF2-CABE-47D2-928B-F99B146103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181475"/>
            <a:ext cx="27813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800" b="1">
                <a:solidFill>
                  <a:srgbClr val="07152F"/>
                </a:solidFill>
              </a:defRPr>
            </a:pPr>
            <a:r>
              <a:rPr sz="1800" b="1">
                <a:solidFill>
                  <a:srgbClr val="07152F"/>
                </a:solidFill>
              </a:rPr>
              <a:t>Marketplace Enablement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38A24178-A571-4028-A7D7-7CAA9F4052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600575"/>
            <a:ext cx="27813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75">
                <a:solidFill>
                  <a:srgbClr val="425466"/>
                </a:solidFill>
              </a:defRPr>
            </a:pPr>
            <a:r>
              <a:rPr sz="1275">
                <a:solidFill>
                  <a:srgbClr val="425466"/>
                </a:solidFill>
              </a:rPr>
              <a:t>Product pathways, partner recommendations, commerce opportunities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5BA0B03A-730E-49C4-A9C2-EE9E8A324A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3952875"/>
            <a:ext cx="3238500" cy="1285875"/>
          </a:xfrm>
          <a:prstGeom xmlns:a="http://schemas.openxmlformats.org/drawingml/2006/main" prst="roundRect">
            <a:avLst>
              <a:gd name="adj" fmla="val 11852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68178D9F-D893-4D5D-8D13-FABC56C51D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05350" y="4181475"/>
            <a:ext cx="27813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800" b="1">
                <a:solidFill>
                  <a:srgbClr val="07152F"/>
                </a:solidFill>
              </a:defRPr>
            </a:pPr>
            <a:r>
              <a:rPr sz="1800" b="1">
                <a:solidFill>
                  <a:srgbClr val="07152F"/>
                </a:solidFill>
              </a:rPr>
              <a:t>Training + Operations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9BEAB3A5-625C-48A7-BE78-1C0592C11E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05350" y="4600575"/>
            <a:ext cx="27813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75">
                <a:solidFill>
                  <a:srgbClr val="425466"/>
                </a:solidFill>
              </a:defRPr>
            </a:pPr>
            <a:r>
              <a:rPr sz="1275">
                <a:solidFill>
                  <a:srgbClr val="425466"/>
                </a:solidFill>
              </a:rPr>
              <a:t>SOPs, workshops, playbooks, staff enablement, reporting rhythm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D950C440-B2DA-47BB-8E15-8FFB12A011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3952875"/>
            <a:ext cx="3238500" cy="1285875"/>
          </a:xfrm>
          <a:prstGeom xmlns:a="http://schemas.openxmlformats.org/drawingml/2006/main" prst="roundRect">
            <a:avLst>
              <a:gd name="adj" fmla="val 11852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B0464734-0844-40D9-B3B7-A780C2F821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0100" y="4181475"/>
            <a:ext cx="27813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800" b="1">
                <a:solidFill>
                  <a:srgbClr val="07152F"/>
                </a:solidFill>
              </a:defRPr>
            </a:pPr>
            <a:r>
              <a:rPr sz="1800" b="1">
                <a:solidFill>
                  <a:srgbClr val="07152F"/>
                </a:solidFill>
              </a:rPr>
              <a:t>Client Workspace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4206282C-3D5F-4742-B4B6-194BA9B05E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20100" y="4600575"/>
            <a:ext cx="27813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275">
                <a:solidFill>
                  <a:srgbClr val="425466"/>
                </a:solidFill>
              </a:defRPr>
            </a:pPr>
            <a:r>
              <a:rPr sz="1275">
                <a:solidFill>
                  <a:srgbClr val="425466"/>
                </a:solidFill>
              </a:rPr>
              <a:t>Reports, proposals, project plans, and delivery artifacts</a:t>
            </a:r>
          </a:p>
        </p:txBody>
      </p:sp>
    </p:spTree>
    <p:extLst>
      <p:ext uri="{BB962C8B-B14F-4D97-AF65-F5344CB8AC3E}">
        <p14:creationId xmlns:p14="http://schemas.microsoft.com/office/powerpoint/2010/main" val="446586502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F6FBFC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AC6CC1C2-6D2E-44E8-AFB1-0C9D4430AA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6FBFC"/>
          </a:solidFill>
          <a:ln xmlns:a="http://schemas.openxmlformats.org/drawingml/2006/main" w="0">
            <a:solidFill>
              <a:srgbClr val="F6FBFC"/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47E5750-A606-4E91-9B69-182412C07A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857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8A6"/>
          </a:solidFill>
          <a:ln xmlns:a="http://schemas.openxmlformats.org/drawingml/2006/main" w="0">
            <a:solidFill>
              <a:srgbClr val="16B8A6"/>
            </a:solidFill>
            <a:prstDash val="solid"/>
          </a:ln>
        </p:spPr>
      </p:sp>
      <p:pic>
        <p:nvPicPr>
          <p:cNvPr id="3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32501f00b384d6f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09600" y="400050"/>
            <a:ext cx="552450" cy="552450"/>
          </a:xfrm>
          <a:prstGeom xmlns:a="http://schemas.openxmlformats.org/drawingml/2006/main" prst="roundRect">
            <a:avLst>
              <a:gd name="adj" fmla="val 20690"/>
            </a:avLst>
          </a:prstGeom>
        </p:spPr>
      </p:pic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828F1E9-DEDE-459A-B360-47D44FFA1E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419100"/>
            <a:ext cx="6858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16B8A6"/>
                </a:solidFill>
              </a:defRPr>
            </a:pPr>
            <a:r>
              <a:rPr sz="975" b="1">
                <a:solidFill>
                  <a:srgbClr val="16B8A6"/>
                </a:solidFill>
              </a:rPr>
              <a:t>GO-TO-MARKET MOTION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9D46C1C-6FC7-4F17-A143-5B3A42DCF4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733425"/>
            <a:ext cx="933450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2850" b="1">
                <a:solidFill>
                  <a:srgbClr val="07152F"/>
                </a:solidFill>
              </a:defRPr>
            </a:pPr>
            <a:r>
              <a:rPr sz="2850" b="1">
                <a:solidFill>
                  <a:srgbClr val="07152F"/>
                </a:solidFill>
              </a:rPr>
              <a:t>Assessments turn trust into service delivery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A3A0A42-FA79-40DB-BF14-06018A2658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2550" y="1314450"/>
            <a:ext cx="8858250" cy="4572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425">
                <a:solidFill>
                  <a:srgbClr val="425466"/>
                </a:solidFill>
              </a:defRPr>
            </a:pPr>
            <a:r>
              <a:rPr sz="1425">
                <a:solidFill>
                  <a:srgbClr val="425466"/>
                </a:solidFill>
              </a:rPr>
              <a:t>The platform creates a repeatable path from domain visitor to qualified prospect to client engagement.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DE0DBFDC-F070-4334-BD59-BFB6839303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2571750"/>
            <a:ext cx="1809750" cy="2047875"/>
          </a:xfrm>
          <a:prstGeom xmlns:a="http://schemas.openxmlformats.org/drawingml/2006/main" prst="roundRect">
            <a:avLst>
              <a:gd name="adj" fmla="val 842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88F3D9E-7A40-420F-A8F5-0DC85E7FE9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2781300"/>
            <a:ext cx="4000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100" b="1">
                <a:solidFill>
                  <a:srgbClr val="16B8A6"/>
                </a:solidFill>
              </a:defRPr>
            </a:pPr>
            <a:r>
              <a:rPr sz="2100" b="1">
                <a:solidFill>
                  <a:srgbClr val="16B8A6"/>
                </a:solidFill>
              </a:rPr>
              <a:t>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CC363F4-65F1-49BB-8CC3-6B724B9277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314700"/>
            <a:ext cx="13525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725" b="1">
                <a:solidFill>
                  <a:srgbClr val="07152F"/>
                </a:solidFill>
              </a:defRPr>
            </a:pPr>
            <a:r>
              <a:rPr sz="1725" b="1">
                <a:solidFill>
                  <a:srgbClr val="07152F"/>
                </a:solidFill>
              </a:rPr>
              <a:t>Promote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1DB29C78-8FE3-4766-B3BD-BDC8EED398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3790950"/>
            <a:ext cx="139065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200">
                <a:solidFill>
                  <a:srgbClr val="425466"/>
                </a:solidFill>
              </a:defRPr>
            </a:pPr>
            <a:r>
              <a:rPr sz="1200">
                <a:solidFill>
                  <a:srgbClr val="425466"/>
                </a:solidFill>
              </a:rPr>
              <a:t>Drive traffic from ecosystem domains and local campaigns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7A7A6642-BC01-4A99-804D-52F513FE8A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90850" y="2571750"/>
            <a:ext cx="1809750" cy="2047875"/>
          </a:xfrm>
          <a:prstGeom xmlns:a="http://schemas.openxmlformats.org/drawingml/2006/main" prst="roundRect">
            <a:avLst>
              <a:gd name="adj" fmla="val 8421"/>
            </a:avLst>
          </a:prstGeom>
          <a:solidFill xmlns:a="http://schemas.openxmlformats.org/drawingml/2006/main">
            <a:srgbClr val="EEFCF9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DDC2AC05-9F67-4405-9579-CAAA8B536E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57550" y="2781300"/>
            <a:ext cx="4000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100" b="1">
                <a:solidFill>
                  <a:srgbClr val="16B8A6"/>
                </a:solidFill>
              </a:defRPr>
            </a:pPr>
            <a:r>
              <a:rPr sz="2100" b="1">
                <a:solidFill>
                  <a:srgbClr val="16B8A6"/>
                </a:solidFill>
              </a:rPr>
              <a:t>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5EAFA6F9-0DC1-45EE-BC09-27EE64852E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19450" y="3314700"/>
            <a:ext cx="13525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725" b="1">
                <a:solidFill>
                  <a:srgbClr val="07152F"/>
                </a:solidFill>
              </a:defRPr>
            </a:pPr>
            <a:r>
              <a:rPr sz="1725" b="1">
                <a:solidFill>
                  <a:srgbClr val="07152F"/>
                </a:solidFill>
              </a:rPr>
              <a:t>Assess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668B024E-6D3B-400F-AF7F-2193D5735E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00400" y="3790950"/>
            <a:ext cx="139065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200">
                <a:solidFill>
                  <a:srgbClr val="425466"/>
                </a:solidFill>
              </a:defRPr>
            </a:pPr>
            <a:r>
              <a:rPr sz="1200">
                <a:solidFill>
                  <a:srgbClr val="425466"/>
                </a:solidFill>
              </a:rPr>
              <a:t>Invite businesses to complete the growth assessment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62C3C87A-B8A8-4692-908B-5436799AC6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2571750"/>
            <a:ext cx="1809750" cy="2047875"/>
          </a:xfrm>
          <a:prstGeom xmlns:a="http://schemas.openxmlformats.org/drawingml/2006/main" prst="roundRect">
            <a:avLst>
              <a:gd name="adj" fmla="val 842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43025AEB-756E-404D-A176-2081C28E13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05450" y="2781300"/>
            <a:ext cx="4000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100" b="1">
                <a:solidFill>
                  <a:srgbClr val="16B8A6"/>
                </a:solidFill>
              </a:defRPr>
            </a:pPr>
            <a:r>
              <a:rPr sz="2100" b="1">
                <a:solidFill>
                  <a:srgbClr val="16B8A6"/>
                </a:solidFill>
              </a:rPr>
              <a:t>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C64C2A42-7845-4130-8ABE-A1CCC86BFF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67350" y="3314700"/>
            <a:ext cx="13525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725" b="1">
                <a:solidFill>
                  <a:srgbClr val="07152F"/>
                </a:solidFill>
              </a:defRPr>
            </a:pPr>
            <a:r>
              <a:rPr sz="1725" b="1">
                <a:solidFill>
                  <a:srgbClr val="07152F"/>
                </a:solidFill>
              </a:rPr>
              <a:t>Recommend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AA195D2F-3AFA-427C-8657-2295A5AEB9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48300" y="3790950"/>
            <a:ext cx="139065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200">
                <a:solidFill>
                  <a:srgbClr val="425466"/>
                </a:solidFill>
              </a:defRPr>
            </a:pPr>
            <a:r>
              <a:rPr sz="1200">
                <a:solidFill>
                  <a:srgbClr val="425466"/>
                </a:solidFill>
              </a:rPr>
              <a:t>Show gaps, services, products, training, and partners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0B2A1C52-0716-43D7-AB0D-7EB49947F0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86650" y="2571750"/>
            <a:ext cx="1809750" cy="2047875"/>
          </a:xfrm>
          <a:prstGeom xmlns:a="http://schemas.openxmlformats.org/drawingml/2006/main" prst="roundRect">
            <a:avLst>
              <a:gd name="adj" fmla="val 842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EEEF0258-B4EE-404F-998D-CF7D15CBD1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53350" y="2781300"/>
            <a:ext cx="4000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100" b="1">
                <a:solidFill>
                  <a:srgbClr val="16B8A6"/>
                </a:solidFill>
              </a:defRPr>
            </a:pPr>
            <a:r>
              <a:rPr sz="2100" b="1">
                <a:solidFill>
                  <a:srgbClr val="16B8A6"/>
                </a:solidFill>
              </a:rPr>
              <a:t>4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A80FAB6B-8CDB-4AA7-8608-5D564D6766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3314700"/>
            <a:ext cx="13525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725" b="1">
                <a:solidFill>
                  <a:srgbClr val="07152F"/>
                </a:solidFill>
              </a:defRPr>
            </a:pPr>
            <a:r>
              <a:rPr sz="1725" b="1">
                <a:solidFill>
                  <a:srgbClr val="07152F"/>
                </a:solidFill>
              </a:rPr>
              <a:t>Package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51EA169A-BE4E-450B-9C97-E9B613253D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3790950"/>
            <a:ext cx="139065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200">
                <a:solidFill>
                  <a:srgbClr val="425466"/>
                </a:solidFill>
              </a:defRPr>
            </a:pPr>
            <a:r>
              <a:rPr sz="1200">
                <a:solidFill>
                  <a:srgbClr val="425466"/>
                </a:solidFill>
              </a:rPr>
              <a:t>Turn the roadmap into a proposal and delivery plan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98729682-B2B5-4A10-9771-53EE427FFE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34550" y="2571750"/>
            <a:ext cx="1809750" cy="2047875"/>
          </a:xfrm>
          <a:prstGeom xmlns:a="http://schemas.openxmlformats.org/drawingml/2006/main" prst="roundRect">
            <a:avLst>
              <a:gd name="adj" fmla="val 842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D9E6EE"/>
            </a:solidFill>
            <a:prstDash val="solid"/>
          </a:ln>
        </p:spPr>
        <p:style>
          <a:lnRef xmlns:a="http://schemas.openxmlformats.org/drawingml/2006/main" idx="0"/>
          <a:fillRef xmlns:a="http://schemas.openxmlformats.org/drawingml/2006/main" idx="0"/>
          <a:effectRef xmlns:a="http://schemas.openxmlformats.org/drawingml/2006/main" idx="4"/>
          <a:fontRef xmlns:a="http://schemas.openxmlformats.org/drawingml/2006/main" idx="major"/>
        </p:style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2D778CB3-5762-416F-96EC-EEE538DEEA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01250" y="2781300"/>
            <a:ext cx="400050" cy="361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2100" b="1">
                <a:solidFill>
                  <a:srgbClr val="16B8A6"/>
                </a:solidFill>
              </a:defRPr>
            </a:pPr>
            <a:r>
              <a:rPr sz="2100" b="1">
                <a:solidFill>
                  <a:srgbClr val="16B8A6"/>
                </a:solidFill>
              </a:rPr>
              <a:t>5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7D23DF29-DAEA-4CBD-B620-6A9FFB330C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63150" y="3314700"/>
            <a:ext cx="13525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725" b="1">
                <a:solidFill>
                  <a:srgbClr val="07152F"/>
                </a:solidFill>
              </a:defRPr>
            </a:pPr>
            <a:r>
              <a:rPr sz="1725" b="1">
                <a:solidFill>
                  <a:srgbClr val="07152F"/>
                </a:solidFill>
              </a:rPr>
              <a:t>Grow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DE39E7C1-85D1-4B03-9F98-2D57186904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44100" y="3790950"/>
            <a:ext cx="139065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200">
                <a:solidFill>
                  <a:srgbClr val="425466"/>
                </a:solidFill>
              </a:defRPr>
            </a:pPr>
            <a:r>
              <a:rPr sz="1200">
                <a:solidFill>
                  <a:srgbClr val="425466"/>
                </a:solidFill>
              </a:rPr>
              <a:t>Use reports and workspaces to manage the relationship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72880956-7636-4014-8AC6-F4DBA1DF4D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04950" y="5448300"/>
            <a:ext cx="9191625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07152F"/>
                </a:solidFill>
              </a:defRPr>
            </a:pPr>
            <a:r>
              <a:rPr sz="1800" b="1">
                <a:solidFill>
                  <a:srgbClr val="07152F"/>
                </a:solidFill>
              </a:rPr>
              <a:t>The assessment is the conversion moment: it makes the problem visible and the next step easy to buy.</a:t>
            </a:r>
          </a:p>
        </p:txBody>
      </p:sp>
    </p:spTree>
    <p:extLst>
      <p:ext uri="{BB962C8B-B14F-4D97-AF65-F5344CB8AC3E}">
        <p14:creationId xmlns:p14="http://schemas.microsoft.com/office/powerpoint/2010/main" val="632592445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2026-07-08T20:05:33.1350000Z</dcterms:created>
  <dcterms:modified xsi:type="dcterms:W3CDTF">2026-07-08T20:05:33.1350000Z</dcterms:modified>
</coreProperties>
</file>